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431" r:id="rId3"/>
    <p:sldId id="434" r:id="rId4"/>
    <p:sldId id="435" r:id="rId5"/>
    <p:sldId id="436" r:id="rId6"/>
    <p:sldId id="437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60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322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F4F7ED"/>
    <a:srgbClr val="84268E"/>
    <a:srgbClr val="4081D0"/>
    <a:srgbClr val="A63333"/>
    <a:srgbClr val="3B3721"/>
    <a:srgbClr val="607731"/>
    <a:srgbClr val="77933C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7" autoAdjust="0"/>
    <p:restoredTop sz="93356" autoAdjust="0"/>
  </p:normalViewPr>
  <p:slideViewPr>
    <p:cSldViewPr>
      <p:cViewPr varScale="1">
        <p:scale>
          <a:sx n="158" d="100"/>
          <a:sy n="158" d="100"/>
        </p:scale>
        <p:origin x="9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F066-C44F-4075-9B6B-29B956DE2E82}" type="datetimeFigureOut">
              <a:rPr lang="pl-PL" smtClean="0"/>
              <a:t>28.11.2020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C008-93E4-4D6C-96BE-0B1715FB0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7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C008-93E4-4D6C-96BE-0B1715FB00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6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5204-3036-4FA5-A5D2-7FD2695BCB5D}" type="datetime1">
              <a:rPr lang="pl-PL" smtClean="0"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1887-45A8-4300-894A-D8F350C3F235}" type="datetime1">
              <a:rPr lang="pl-PL" smtClean="0"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D1A2-EE47-4B66-91F5-3ED341DBA2CA}" type="datetime1">
              <a:rPr lang="pl-PL" smtClean="0"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7892-9867-41B3-A0C7-A0DFFA97E466}" type="datetime1">
              <a:rPr lang="pl-PL" smtClean="0"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386-65DF-465F-BFB3-9EBEE4811910}" type="datetime1">
              <a:rPr lang="pl-PL" smtClean="0"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A86-E44F-4BAD-BD35-FCEA68126D3B}" type="datetime1">
              <a:rPr lang="pl-PL" smtClean="0"/>
              <a:t>28.11.2020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33A6-A20D-4AAA-91F5-A69CB5A94E73}" type="datetime1">
              <a:rPr lang="pl-PL" smtClean="0"/>
              <a:t>28.11.2020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616-586E-4197-A28D-B1834B853F6B}" type="datetime1">
              <a:rPr lang="pl-PL" smtClean="0"/>
              <a:t>28.11.2020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D71-DD34-4D61-A35F-C003177C6682}" type="datetime1">
              <a:rPr lang="pl-PL" smtClean="0"/>
              <a:t>28.11.2020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5E5-B404-4A8B-9976-159C680B6194}" type="datetime1">
              <a:rPr lang="pl-PL" smtClean="0"/>
              <a:t>28.11.2020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2620-3BC3-41B4-8AD2-DCEF0FEC9002}" type="datetime1">
              <a:rPr lang="pl-PL" smtClean="0"/>
              <a:t>28.11.2020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3F66-56BE-4E4D-81A8-F8B13C1BB2BC}" type="datetime1">
              <a:rPr lang="pl-PL" smtClean="0"/>
              <a:t>28.11.2020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1944216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Comic Sans MS" panose="030F0702030302020204" pitchFamily="66" charset="0"/>
              </a:rPr>
              <a:t>MODERN ORGANIC SYNTHESIS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9901" y="5661248"/>
            <a:ext cx="9144000" cy="1008112"/>
          </a:xfrm>
        </p:spPr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tx1"/>
                </a:solidFill>
                <a:latin typeface="Comic Sans MS" pitchFamily="66" charset="0"/>
              </a:rPr>
              <a:t>Daniel T. Gryko</a:t>
            </a:r>
            <a:endParaRPr lang="en-AU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28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9496" y="2132856"/>
            <a:ext cx="91440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Comic Sans MS" panose="030F0702030302020204" pitchFamily="66" charset="0"/>
              </a:rPr>
              <a:t>1. </a:t>
            </a:r>
            <a:r>
              <a:rPr lang="pl-PL" sz="3600" b="1" dirty="0" err="1">
                <a:latin typeface="Comic Sans MS" panose="030F0702030302020204" pitchFamily="66" charset="0"/>
              </a:rPr>
              <a:t>Directed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 err="1">
                <a:latin typeface="Comic Sans MS" panose="030F0702030302020204" pitchFamily="66" charset="0"/>
              </a:rPr>
              <a:t>ortho-metalation</a:t>
            </a:r>
            <a:r>
              <a:rPr lang="pl-PL" sz="3600" b="1" dirty="0">
                <a:latin typeface="Comic Sans MS" panose="030F0702030302020204" pitchFamily="66" charset="0"/>
              </a:rPr>
              <a:t> and </a:t>
            </a:r>
            <a:r>
              <a:rPr lang="pl-PL" sz="3600" b="1" dirty="0" err="1">
                <a:latin typeface="Comic Sans MS" panose="030F0702030302020204" pitchFamily="66" charset="0"/>
              </a:rPr>
              <a:t>related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 err="1">
                <a:latin typeface="Comic Sans MS" panose="030F0702030302020204" pitchFamily="66" charset="0"/>
              </a:rPr>
              <a:t>stories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Tertiary</a:t>
            </a:r>
            <a:r>
              <a:rPr lang="pl-PL" altLang="pl-PL" b="1" dirty="0"/>
              <a:t> </a:t>
            </a:r>
            <a:r>
              <a:rPr lang="pl-PL" altLang="pl-PL" b="1" i="1" dirty="0"/>
              <a:t>O</a:t>
            </a:r>
            <a:r>
              <a:rPr lang="pl-PL" altLang="pl-PL" b="1" dirty="0"/>
              <a:t>-</a:t>
            </a:r>
            <a:r>
              <a:rPr lang="pl-PL" altLang="pl-PL" b="1" dirty="0" err="1"/>
              <a:t>carbamates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48310"/>
              </p:ext>
            </p:extLst>
          </p:nvPr>
        </p:nvGraphicFramePr>
        <p:xfrm>
          <a:off x="828675" y="2141538"/>
          <a:ext cx="10536238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1" name="CS ChemDraw Drawing" r:id="rId3" imgW="10536718" imgH="2574036" progId="ChemDraw.Document.6.0">
                  <p:embed/>
                </p:oleObj>
              </mc:Choice>
              <mc:Fallback>
                <p:oleObj name="CS ChemDraw Drawing" r:id="rId3" imgW="10536718" imgH="2574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8675" y="2141538"/>
                        <a:ext cx="10536238" cy="257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90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Tertiary</a:t>
            </a:r>
            <a:r>
              <a:rPr lang="pl-PL" altLang="pl-PL" b="1" dirty="0"/>
              <a:t> </a:t>
            </a:r>
            <a:r>
              <a:rPr lang="pl-PL" altLang="pl-PL" b="1" i="1" dirty="0"/>
              <a:t>O</a:t>
            </a:r>
            <a:r>
              <a:rPr lang="pl-PL" altLang="pl-PL" b="1" dirty="0"/>
              <a:t>-</a:t>
            </a:r>
            <a:r>
              <a:rPr lang="pl-PL" altLang="pl-PL" b="1" dirty="0" err="1"/>
              <a:t>carbamates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3531"/>
              </p:ext>
            </p:extLst>
          </p:nvPr>
        </p:nvGraphicFramePr>
        <p:xfrm>
          <a:off x="1649413" y="1562100"/>
          <a:ext cx="8893175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4" name="CS ChemDraw Drawing" r:id="rId3" imgW="8893918" imgH="3732415" progId="ChemDraw.Document.6.0">
                  <p:embed/>
                </p:oleObj>
              </mc:Choice>
              <mc:Fallback>
                <p:oleObj name="CS ChemDraw Drawing" r:id="rId3" imgW="8893918" imgH="3732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9413" y="1562100"/>
                        <a:ext cx="8893175" cy="373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22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2,6-Dianion </a:t>
            </a:r>
            <a:r>
              <a:rPr lang="pl-PL" altLang="pl-PL" b="1" dirty="0" err="1"/>
              <a:t>equivalents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800700"/>
              </p:ext>
            </p:extLst>
          </p:nvPr>
        </p:nvGraphicFramePr>
        <p:xfrm>
          <a:off x="889000" y="1339850"/>
          <a:ext cx="10415588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8" name="CS ChemDraw Drawing" r:id="rId3" imgW="10415214" imgH="4175483" progId="ChemDraw.Document.6.0">
                  <p:embed/>
                </p:oleObj>
              </mc:Choice>
              <mc:Fallback>
                <p:oleObj name="CS ChemDraw Drawing" r:id="rId3" imgW="10415214" imgH="41754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1339850"/>
                        <a:ext cx="10415588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62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Methyl</a:t>
            </a:r>
            <a:r>
              <a:rPr lang="pl-PL" altLang="pl-PL" b="1" dirty="0"/>
              <a:t>, </a:t>
            </a:r>
            <a:r>
              <a:rPr lang="pl-PL" altLang="pl-PL" b="1" dirty="0" err="1"/>
              <a:t>allyl</a:t>
            </a:r>
            <a:r>
              <a:rPr lang="pl-PL" altLang="pl-PL" b="1" dirty="0"/>
              <a:t> and formyl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42737"/>
              </p:ext>
            </p:extLst>
          </p:nvPr>
        </p:nvGraphicFramePr>
        <p:xfrm>
          <a:off x="2117725" y="1149375"/>
          <a:ext cx="7956550" cy="508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0" name="CS ChemDraw Drawing" r:id="rId3" imgW="7956840" imgH="5088636" progId="ChemDraw.Document.6.0">
                  <p:embed/>
                </p:oleObj>
              </mc:Choice>
              <mc:Fallback>
                <p:oleObj name="CS ChemDraw Drawing" r:id="rId3" imgW="7956840" imgH="50886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7725" y="1149375"/>
                        <a:ext cx="7956550" cy="508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80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Ortho-hydroxyalkylation</a:t>
            </a:r>
            <a:endParaRPr lang="pl-PL" altLang="pl-PL" b="1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459579"/>
              </p:ext>
            </p:extLst>
          </p:nvPr>
        </p:nvGraphicFramePr>
        <p:xfrm>
          <a:off x="823913" y="941784"/>
          <a:ext cx="10544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CS ChemDraw Drawing" r:id="rId3" imgW="10544624" imgH="5943600" progId="ChemDraw.Document.6.0">
                  <p:embed/>
                </p:oleObj>
              </mc:Choice>
              <mc:Fallback>
                <p:oleObj name="CS ChemDraw Drawing" r:id="rId3" imgW="10544624" imgH="594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913" y="941784"/>
                        <a:ext cx="10544175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03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Anthraquinones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129429"/>
              </p:ext>
            </p:extLst>
          </p:nvPr>
        </p:nvGraphicFramePr>
        <p:xfrm>
          <a:off x="1325563" y="1296988"/>
          <a:ext cx="9540875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7" name="CS ChemDraw Drawing" r:id="rId3" imgW="9541384" imgH="4261104" progId="ChemDraw.Document.6.0">
                  <p:embed/>
                </p:oleObj>
              </mc:Choice>
              <mc:Fallback>
                <p:oleObj name="CS ChemDraw Drawing" r:id="rId3" imgW="9541384" imgH="42611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563" y="1296988"/>
                        <a:ext cx="9540875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98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Polycyclic</a:t>
            </a:r>
            <a:r>
              <a:rPr lang="pl-PL" altLang="pl-PL" b="1" dirty="0"/>
              <a:t> </a:t>
            </a:r>
            <a:r>
              <a:rPr lang="pl-PL" altLang="pl-PL" b="1" dirty="0" err="1"/>
              <a:t>aromatic</a:t>
            </a:r>
            <a:r>
              <a:rPr lang="pl-PL" altLang="pl-PL" b="1" dirty="0"/>
              <a:t> </a:t>
            </a:r>
            <a:r>
              <a:rPr lang="pl-PL" altLang="pl-PL" b="1" dirty="0" err="1"/>
              <a:t>hydrocarbons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22702"/>
              </p:ext>
            </p:extLst>
          </p:nvPr>
        </p:nvGraphicFramePr>
        <p:xfrm>
          <a:off x="385763" y="1223863"/>
          <a:ext cx="11422062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1" name="CS ChemDraw Drawing" r:id="rId3" imgW="11422198" imgH="4797275" progId="ChemDraw.Document.6.0">
                  <p:embed/>
                </p:oleObj>
              </mc:Choice>
              <mc:Fallback>
                <p:oleObj name="CS ChemDraw Drawing" r:id="rId3" imgW="11422198" imgH="47972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763" y="1223863"/>
                        <a:ext cx="11422062" cy="479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12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Heteroatoms</a:t>
            </a:r>
            <a:r>
              <a:rPr lang="pl-PL" altLang="pl-PL" b="1" dirty="0"/>
              <a:t> – N, S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09329"/>
              </p:ext>
            </p:extLst>
          </p:nvPr>
        </p:nvGraphicFramePr>
        <p:xfrm>
          <a:off x="1354138" y="1514475"/>
          <a:ext cx="9485312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6" name="CS ChemDraw Drawing" r:id="rId3" imgW="9485210" imgH="3826764" progId="ChemDraw.Document.6.0">
                  <p:embed/>
                </p:oleObj>
              </mc:Choice>
              <mc:Fallback>
                <p:oleObj name="CS ChemDraw Drawing" r:id="rId3" imgW="9485210" imgH="38267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138" y="1514475"/>
                        <a:ext cx="9485312" cy="382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45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Heteroatoms</a:t>
            </a:r>
            <a:r>
              <a:rPr lang="pl-PL" altLang="pl-PL" b="1" dirty="0"/>
              <a:t> – Si, Sn, B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46732"/>
              </p:ext>
            </p:extLst>
          </p:nvPr>
        </p:nvGraphicFramePr>
        <p:xfrm>
          <a:off x="550863" y="1204913"/>
          <a:ext cx="11090275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0" name="CS ChemDraw Drawing" r:id="rId3" imgW="11090143" imgH="4447309" progId="ChemDraw.Document.6.0">
                  <p:embed/>
                </p:oleObj>
              </mc:Choice>
              <mc:Fallback>
                <p:oleObj name="CS ChemDraw Drawing" r:id="rId3" imgW="11090143" imgH="44473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63" y="1204913"/>
                        <a:ext cx="11090275" cy="444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41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Special </a:t>
            </a:r>
            <a:r>
              <a:rPr lang="pl-PL" altLang="pl-PL" b="1" dirty="0" err="1"/>
              <a:t>examples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93772"/>
              </p:ext>
            </p:extLst>
          </p:nvPr>
        </p:nvGraphicFramePr>
        <p:xfrm>
          <a:off x="1003300" y="974997"/>
          <a:ext cx="10186988" cy="569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CS ChemDraw Drawing" r:id="rId3" imgW="10187616" imgH="5694892" progId="ChemDraw.Document.6.0">
                  <p:embed/>
                </p:oleObj>
              </mc:Choice>
              <mc:Fallback>
                <p:oleObj name="CS ChemDraw Drawing" r:id="rId3" imgW="10187616" imgH="56948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300" y="974997"/>
                        <a:ext cx="10186988" cy="569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6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4884643" y="5949280"/>
            <a:ext cx="2417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1600" dirty="0" err="1">
                <a:latin typeface="+mn-lt"/>
              </a:rPr>
              <a:t>Gilman</a:t>
            </a:r>
            <a:r>
              <a:rPr lang="pl-PL" altLang="pl-PL" sz="1600" dirty="0">
                <a:latin typeface="+mn-lt"/>
              </a:rPr>
              <a:t> and </a:t>
            </a:r>
            <a:r>
              <a:rPr lang="pl-PL" altLang="pl-PL" sz="1600" dirty="0" err="1">
                <a:latin typeface="+mn-lt"/>
              </a:rPr>
              <a:t>Webb</a:t>
            </a:r>
            <a:r>
              <a:rPr lang="pl-PL" altLang="pl-PL" sz="1600" dirty="0">
                <a:latin typeface="+mn-lt"/>
              </a:rPr>
              <a:t> 1939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sz="1600" dirty="0" err="1">
                <a:latin typeface="+mn-lt"/>
              </a:rPr>
              <a:t>Witting</a:t>
            </a:r>
            <a:r>
              <a:rPr lang="pl-PL" altLang="pl-PL" sz="1600" dirty="0">
                <a:latin typeface="+mn-lt"/>
              </a:rPr>
              <a:t> and </a:t>
            </a:r>
            <a:r>
              <a:rPr lang="pl-PL" altLang="pl-PL" sz="1600" dirty="0" err="1">
                <a:latin typeface="+mn-lt"/>
              </a:rPr>
              <a:t>Fuhrman</a:t>
            </a:r>
            <a:r>
              <a:rPr lang="pl-PL" altLang="pl-PL" sz="1600" dirty="0">
                <a:latin typeface="+mn-lt"/>
              </a:rPr>
              <a:t> 1940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sz="1600" dirty="0" err="1">
                <a:latin typeface="+mn-lt"/>
              </a:rPr>
              <a:t>Snieckus</a:t>
            </a:r>
            <a:r>
              <a:rPr lang="pl-PL" altLang="pl-PL" sz="1600" dirty="0">
                <a:latin typeface="+mn-lt"/>
              </a:rPr>
              <a:t> – 1970-now.</a:t>
            </a:r>
            <a:endParaRPr lang="en-US" altLang="pl-PL" sz="1600" i="1" dirty="0">
              <a:latin typeface="+mn-lt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General </a:t>
            </a:r>
            <a:r>
              <a:rPr lang="pl-PL" altLang="pl-PL" b="1" dirty="0" err="1"/>
              <a:t>concept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80084"/>
              </p:ext>
            </p:extLst>
          </p:nvPr>
        </p:nvGraphicFramePr>
        <p:xfrm>
          <a:off x="3246438" y="2417763"/>
          <a:ext cx="56991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4" name="CS ChemDraw Drawing" r:id="rId3" imgW="5699448" imgH="2019577" progId="ChemDraw.Document.6.0">
                  <p:embed/>
                </p:oleObj>
              </mc:Choice>
              <mc:Fallback>
                <p:oleObj name="CS ChemDraw Drawing" r:id="rId3" imgW="5699448" imgH="20195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6438" y="2417763"/>
                        <a:ext cx="5699125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9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LiCl-promoted</a:t>
            </a:r>
            <a:r>
              <a:rPr lang="pl-PL" altLang="pl-PL" b="1" dirty="0"/>
              <a:t> </a:t>
            </a:r>
            <a:r>
              <a:rPr lang="pl-PL" altLang="pl-PL" b="1" dirty="0" err="1"/>
              <a:t>insertion</a:t>
            </a:r>
            <a:r>
              <a:rPr lang="pl-PL" altLang="pl-PL" b="1" dirty="0"/>
              <a:t> of Mg and Zn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21471"/>
              </p:ext>
            </p:extLst>
          </p:nvPr>
        </p:nvGraphicFramePr>
        <p:xfrm>
          <a:off x="1489075" y="1135657"/>
          <a:ext cx="9215438" cy="51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1" name="CS ChemDraw Drawing" r:id="rId3" imgW="9215571" imgH="5173841" progId="ChemDraw.Document.6.0">
                  <p:embed/>
                </p:oleObj>
              </mc:Choice>
              <mc:Fallback>
                <p:oleObj name="CS ChemDraw Drawing" r:id="rId3" imgW="9215571" imgH="51738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9075" y="1135657"/>
                        <a:ext cx="9215438" cy="517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58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Preparation</a:t>
            </a:r>
            <a:r>
              <a:rPr lang="pl-PL" altLang="pl-PL" b="1" dirty="0"/>
              <a:t> of Mg and Zn </a:t>
            </a:r>
            <a:r>
              <a:rPr lang="pl-PL" altLang="pl-PL" b="1" dirty="0" err="1"/>
              <a:t>organometallic</a:t>
            </a:r>
            <a:r>
              <a:rPr lang="pl-PL" altLang="pl-PL" b="1" dirty="0"/>
              <a:t> </a:t>
            </a:r>
            <a:r>
              <a:rPr lang="pl-PL" altLang="pl-PL" b="1" dirty="0" err="1"/>
              <a:t>reagents</a:t>
            </a:r>
            <a:r>
              <a:rPr lang="pl-PL" altLang="pl-PL" b="1" dirty="0"/>
              <a:t> </a:t>
            </a:r>
            <a:r>
              <a:rPr lang="pl-PL" altLang="pl-PL" b="1" i="1" dirty="0"/>
              <a:t>via</a:t>
            </a:r>
            <a:r>
              <a:rPr lang="pl-PL" altLang="pl-PL" b="1" dirty="0"/>
              <a:t> halogen-Mg exchange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48129"/>
              </p:ext>
            </p:extLst>
          </p:nvPr>
        </p:nvGraphicFramePr>
        <p:xfrm>
          <a:off x="1741488" y="1265634"/>
          <a:ext cx="87106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4" name="CS ChemDraw Drawing" r:id="rId3" imgW="8709998" imgH="5618988" progId="ChemDraw.Document.6.0">
                  <p:embed/>
                </p:oleObj>
              </mc:Choice>
              <mc:Fallback>
                <p:oleObj name="CS ChemDraw Drawing" r:id="rId3" imgW="8709998" imgH="56189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1488" y="1265634"/>
                        <a:ext cx="8710612" cy="561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81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Site-</a:t>
            </a:r>
            <a:r>
              <a:rPr lang="pl-PL" altLang="pl-PL" b="1" dirty="0" err="1"/>
              <a:t>selective</a:t>
            </a:r>
            <a:r>
              <a:rPr lang="pl-PL" altLang="pl-PL" b="1" dirty="0"/>
              <a:t> </a:t>
            </a:r>
            <a:r>
              <a:rPr lang="pl-PL" altLang="pl-PL" b="1" dirty="0" err="1"/>
              <a:t>deprotonation</a:t>
            </a:r>
            <a:r>
              <a:rPr lang="pl-PL" altLang="pl-PL" b="1" dirty="0"/>
              <a:t> with </a:t>
            </a:r>
            <a:r>
              <a:rPr lang="pl-PL" altLang="pl-PL" b="1" dirty="0" err="1"/>
              <a:t>metallic</a:t>
            </a:r>
            <a:r>
              <a:rPr lang="pl-PL" altLang="pl-PL" b="1" dirty="0"/>
              <a:t> TMP-</a:t>
            </a:r>
            <a:r>
              <a:rPr lang="pl-PL" altLang="pl-PL" b="1" dirty="0" err="1"/>
              <a:t>bases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56515"/>
              </p:ext>
            </p:extLst>
          </p:nvPr>
        </p:nvGraphicFramePr>
        <p:xfrm>
          <a:off x="10154212" y="1628800"/>
          <a:ext cx="17700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3" name="CS ChemDraw Drawing" r:id="rId3" imgW="1769296" imgH="1517904" progId="ChemDraw.Document.6.0">
                  <p:embed/>
                </p:oleObj>
              </mc:Choice>
              <mc:Fallback>
                <p:oleObj name="CS ChemDraw Drawing" r:id="rId3" imgW="1769296" imgH="15179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4212" y="1628800"/>
                        <a:ext cx="1770063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02686"/>
              </p:ext>
            </p:extLst>
          </p:nvPr>
        </p:nvGraphicFramePr>
        <p:xfrm>
          <a:off x="1539875" y="2035175"/>
          <a:ext cx="91122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4" name="CS ChemDraw Drawing" r:id="rId5" imgW="9112932" imgH="4272844" progId="ChemDraw.Document.6.0">
                  <p:embed/>
                </p:oleObj>
              </mc:Choice>
              <mc:Fallback>
                <p:oleObj name="CS ChemDraw Drawing" r:id="rId5" imgW="9112932" imgH="42728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9875" y="2035175"/>
                        <a:ext cx="9112250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36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Site-</a:t>
            </a:r>
            <a:r>
              <a:rPr lang="pl-PL" altLang="pl-PL" b="1" dirty="0" err="1"/>
              <a:t>selective</a:t>
            </a:r>
            <a:r>
              <a:rPr lang="pl-PL" altLang="pl-PL" b="1" dirty="0"/>
              <a:t> </a:t>
            </a:r>
            <a:r>
              <a:rPr lang="pl-PL" altLang="pl-PL" b="1" dirty="0" err="1"/>
              <a:t>deprotonation</a:t>
            </a:r>
            <a:r>
              <a:rPr lang="pl-PL" altLang="pl-PL" b="1" dirty="0"/>
              <a:t> with </a:t>
            </a:r>
            <a:r>
              <a:rPr lang="pl-PL" altLang="pl-PL" b="1" dirty="0" err="1"/>
              <a:t>metallic</a:t>
            </a:r>
            <a:r>
              <a:rPr lang="pl-PL" altLang="pl-PL" b="1" dirty="0"/>
              <a:t> TMP-</a:t>
            </a:r>
            <a:r>
              <a:rPr lang="pl-PL" altLang="pl-PL" b="1" dirty="0" err="1"/>
              <a:t>bases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07900"/>
              </p:ext>
            </p:extLst>
          </p:nvPr>
        </p:nvGraphicFramePr>
        <p:xfrm>
          <a:off x="1803400" y="1425153"/>
          <a:ext cx="8585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0" name="CS ChemDraw Drawing" r:id="rId3" imgW="8584749" imgH="4956048" progId="ChemDraw.Document.6.0">
                  <p:embed/>
                </p:oleObj>
              </mc:Choice>
              <mc:Fallback>
                <p:oleObj name="CS ChemDraw Drawing" r:id="rId3" imgW="8584749" imgH="49560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3400" y="1425153"/>
                        <a:ext cx="8585200" cy="495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53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Frustrated</a:t>
            </a:r>
            <a:r>
              <a:rPr lang="pl-PL" altLang="pl-PL" b="1" dirty="0"/>
              <a:t> Lewis </a:t>
            </a:r>
            <a:r>
              <a:rPr lang="pl-PL" altLang="pl-PL" b="1" dirty="0" err="1"/>
              <a:t>Acid</a:t>
            </a:r>
            <a:r>
              <a:rPr lang="pl-PL" altLang="pl-PL" b="1" dirty="0"/>
              <a:t> - Lewis Base </a:t>
            </a:r>
            <a:r>
              <a:rPr lang="pl-PL" altLang="pl-PL" b="1" dirty="0" err="1"/>
              <a:t>Pairs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0091"/>
              </p:ext>
            </p:extLst>
          </p:nvPr>
        </p:nvGraphicFramePr>
        <p:xfrm>
          <a:off x="1452563" y="1465263"/>
          <a:ext cx="9286875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3" name="CS ChemDraw Drawing" r:id="rId3" imgW="9286786" imgH="5060999" progId="ChemDraw.Document.6.0">
                  <p:embed/>
                </p:oleObj>
              </mc:Choice>
              <mc:Fallback>
                <p:oleObj name="CS ChemDraw Drawing" r:id="rId3" imgW="9286786" imgH="50609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2563" y="1465263"/>
                        <a:ext cx="9286875" cy="506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886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Solid </a:t>
            </a:r>
            <a:r>
              <a:rPr lang="pl-PL" altLang="pl-PL" b="1" dirty="0" err="1"/>
              <a:t>air-stable</a:t>
            </a:r>
            <a:r>
              <a:rPr lang="pl-PL" altLang="pl-PL" b="1" dirty="0"/>
              <a:t> </a:t>
            </a:r>
            <a:r>
              <a:rPr lang="pl-PL" altLang="pl-PL" b="1" dirty="0" err="1"/>
              <a:t>organozinc</a:t>
            </a:r>
            <a:r>
              <a:rPr lang="pl-PL" altLang="pl-PL" b="1" dirty="0"/>
              <a:t> </a:t>
            </a:r>
            <a:r>
              <a:rPr lang="pl-PL" altLang="pl-PL" b="1" dirty="0" err="1"/>
              <a:t>reagents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556196"/>
              </p:ext>
            </p:extLst>
          </p:nvPr>
        </p:nvGraphicFramePr>
        <p:xfrm>
          <a:off x="1150938" y="1044401"/>
          <a:ext cx="9891712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9" name="CS ChemDraw Drawing" r:id="rId3" imgW="9892164" imgH="5768617" progId="ChemDraw.Document.6.0">
                  <p:embed/>
                </p:oleObj>
              </mc:Choice>
              <mc:Fallback>
                <p:oleObj name="CS ChemDraw Drawing" r:id="rId3" imgW="9892164" imgH="57686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0938" y="1044401"/>
                        <a:ext cx="9891712" cy="576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2233148"/>
            <a:ext cx="2680650" cy="18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1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Solid </a:t>
            </a:r>
            <a:r>
              <a:rPr lang="pl-PL" altLang="pl-PL" b="1" dirty="0" err="1"/>
              <a:t>air-stable</a:t>
            </a:r>
            <a:r>
              <a:rPr lang="pl-PL" altLang="pl-PL" b="1" dirty="0"/>
              <a:t> </a:t>
            </a:r>
            <a:r>
              <a:rPr lang="pl-PL" altLang="pl-PL" b="1" dirty="0" err="1"/>
              <a:t>organozinc</a:t>
            </a:r>
            <a:r>
              <a:rPr lang="pl-PL" altLang="pl-PL" b="1" dirty="0"/>
              <a:t> </a:t>
            </a:r>
            <a:r>
              <a:rPr lang="pl-PL" altLang="pl-PL" b="1" dirty="0" err="1"/>
              <a:t>reagents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940533"/>
              </p:ext>
            </p:extLst>
          </p:nvPr>
        </p:nvGraphicFramePr>
        <p:xfrm>
          <a:off x="2625725" y="1463005"/>
          <a:ext cx="694055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9" name="CS ChemDraw Drawing" r:id="rId3" imgW="6940286" imgH="4486795" progId="ChemDraw.Document.6.0">
                  <p:embed/>
                </p:oleObj>
              </mc:Choice>
              <mc:Fallback>
                <p:oleObj name="CS ChemDraw Drawing" r:id="rId3" imgW="6940286" imgH="44867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5725" y="1463005"/>
                        <a:ext cx="6940550" cy="448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884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79376" y="125760"/>
            <a:ext cx="114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/>
              <a:t>Solid </a:t>
            </a:r>
            <a:r>
              <a:rPr lang="pl-PL" altLang="pl-PL" b="1" dirty="0" err="1"/>
              <a:t>air-stable</a:t>
            </a:r>
            <a:r>
              <a:rPr lang="pl-PL" altLang="pl-PL" b="1" dirty="0"/>
              <a:t> </a:t>
            </a:r>
            <a:r>
              <a:rPr lang="pl-PL" altLang="pl-PL" b="1" dirty="0" err="1"/>
              <a:t>organozinc</a:t>
            </a:r>
            <a:r>
              <a:rPr lang="pl-PL" altLang="pl-PL" b="1" dirty="0"/>
              <a:t> </a:t>
            </a:r>
            <a:r>
              <a:rPr lang="pl-PL" altLang="pl-PL" b="1" dirty="0" err="1"/>
              <a:t>reagents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99107"/>
              </p:ext>
            </p:extLst>
          </p:nvPr>
        </p:nvGraphicFramePr>
        <p:xfrm>
          <a:off x="2973388" y="972963"/>
          <a:ext cx="6245225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2" name="CS ChemDraw Drawing" r:id="rId3" imgW="6245383" imgH="5840107" progId="ChemDraw.Document.6.0">
                  <p:embed/>
                </p:oleObj>
              </mc:Choice>
              <mc:Fallback>
                <p:oleObj name="CS ChemDraw Drawing" r:id="rId3" imgW="6245383" imgH="58401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3388" y="972963"/>
                        <a:ext cx="6245225" cy="584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77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9"/>
          <p:cNvSpPr>
            <a:spLocks noGrp="1"/>
          </p:cNvSpPr>
          <p:nvPr>
            <p:ph idx="1"/>
          </p:nvPr>
        </p:nvSpPr>
        <p:spPr>
          <a:xfrm>
            <a:off x="551384" y="1196751"/>
            <a:ext cx="10945216" cy="344948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dirty="0">
                <a:latin typeface="Comic Sans MS" panose="030F0702030302020204" pitchFamily="66" charset="0"/>
              </a:rPr>
              <a:t>V. </a:t>
            </a:r>
            <a:r>
              <a:rPr lang="pl-PL" sz="2400" dirty="0" err="1">
                <a:latin typeface="Comic Sans MS" panose="030F0702030302020204" pitchFamily="66" charset="0"/>
              </a:rPr>
              <a:t>Snieckus</a:t>
            </a:r>
            <a:r>
              <a:rPr lang="pl-PL" sz="2400" dirty="0">
                <a:latin typeface="Comic Sans MS" panose="030F0702030302020204" pitchFamily="66" charset="0"/>
              </a:rPr>
              <a:t>, </a:t>
            </a:r>
            <a:r>
              <a:rPr lang="pl-PL" sz="2400" i="1" dirty="0">
                <a:latin typeface="Comic Sans MS" panose="030F0702030302020204" pitchFamily="66" charset="0"/>
              </a:rPr>
              <a:t>Chem. </a:t>
            </a:r>
            <a:r>
              <a:rPr lang="pl-PL" sz="2400" i="1" dirty="0" err="1">
                <a:latin typeface="Comic Sans MS" panose="030F0702030302020204" pitchFamily="66" charset="0"/>
              </a:rPr>
              <a:t>Rev</a:t>
            </a:r>
            <a:r>
              <a:rPr lang="pl-PL" sz="2400" dirty="0">
                <a:latin typeface="Comic Sans MS" panose="030F0702030302020204" pitchFamily="66" charset="0"/>
              </a:rPr>
              <a:t>. </a:t>
            </a:r>
            <a:r>
              <a:rPr lang="pl-PL" sz="2400" b="1" dirty="0">
                <a:latin typeface="Comic Sans MS" panose="030F0702030302020204" pitchFamily="66" charset="0"/>
              </a:rPr>
              <a:t>1990</a:t>
            </a:r>
            <a:r>
              <a:rPr lang="pl-PL" sz="2400" dirty="0">
                <a:latin typeface="Comic Sans MS" panose="030F0702030302020204" pitchFamily="66" charset="0"/>
              </a:rPr>
              <a:t>, </a:t>
            </a:r>
            <a:r>
              <a:rPr lang="pl-PL" sz="2400" i="1" dirty="0">
                <a:latin typeface="Comic Sans MS" panose="030F0702030302020204" pitchFamily="66" charset="0"/>
              </a:rPr>
              <a:t>90</a:t>
            </a:r>
            <a:r>
              <a:rPr lang="pl-PL" sz="2400" dirty="0">
                <a:latin typeface="Comic Sans MS" panose="030F0702030302020204" pitchFamily="66" charset="0"/>
              </a:rPr>
              <a:t>, 879.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P. </a:t>
            </a:r>
            <a:r>
              <a:rPr lang="pl-PL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Knochel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J. Org. Chem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2014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79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4253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P. </a:t>
            </a:r>
            <a:r>
              <a:rPr lang="pl-PL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Knochel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Synthesis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2017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49</a:t>
            </a:r>
            <a:r>
              <a:rPr lang="pl-PL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>
                <a:solidFill>
                  <a:srgbClr val="000000"/>
                </a:solidFill>
                <a:latin typeface="Comic Sans MS" panose="030F0702030302020204" pitchFamily="66" charset="0"/>
              </a:rPr>
              <a:t>3215.</a:t>
            </a:r>
            <a:endParaRPr lang="en-AU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981200" y="161918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Key</a:t>
            </a:r>
            <a:r>
              <a:rPr lang="pl-PL" altLang="pl-PL" b="1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3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Mechanistic</a:t>
            </a:r>
            <a:r>
              <a:rPr lang="pl-PL" altLang="pl-PL" b="1" dirty="0"/>
              <a:t> </a:t>
            </a:r>
            <a:r>
              <a:rPr lang="pl-PL" altLang="pl-PL" b="1" dirty="0" err="1"/>
              <a:t>aspects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178463"/>
              </p:ext>
            </p:extLst>
          </p:nvPr>
        </p:nvGraphicFramePr>
        <p:xfrm>
          <a:off x="615950" y="970235"/>
          <a:ext cx="10961688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6" name="CS ChemDraw Drawing" r:id="rId3" imgW="10962397" imgH="5699621" progId="ChemDraw.Document.6.0">
                  <p:embed/>
                </p:oleObj>
              </mc:Choice>
              <mc:Fallback>
                <p:oleObj name="CS ChemDraw Drawing" r:id="rId3" imgW="10962397" imgH="56996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970235"/>
                        <a:ext cx="10961688" cy="569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88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Cooperative</a:t>
            </a:r>
            <a:r>
              <a:rPr lang="pl-PL" altLang="pl-PL" b="1" dirty="0"/>
              <a:t> </a:t>
            </a:r>
            <a:r>
              <a:rPr lang="pl-PL" altLang="pl-PL" b="1" dirty="0" err="1"/>
              <a:t>effect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786395"/>
              </p:ext>
            </p:extLst>
          </p:nvPr>
        </p:nvGraphicFramePr>
        <p:xfrm>
          <a:off x="2571750" y="1992313"/>
          <a:ext cx="7046913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5" name="CS ChemDraw Drawing" r:id="rId3" imgW="7047226" imgH="2869553" progId="ChemDraw.Document.6.0">
                  <p:embed/>
                </p:oleObj>
              </mc:Choice>
              <mc:Fallback>
                <p:oleObj name="CS ChemDraw Drawing" r:id="rId3" imgW="7047226" imgH="28695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0" y="1992313"/>
                        <a:ext cx="7046913" cy="287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45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Electrophiles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746042"/>
              </p:ext>
            </p:extLst>
          </p:nvPr>
        </p:nvGraphicFramePr>
        <p:xfrm>
          <a:off x="2362200" y="1220117"/>
          <a:ext cx="7466013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0" name="CS ChemDraw Drawing" r:id="rId3" imgW="7466248" imgH="4729111" progId="ChemDraw.Document.6.0">
                  <p:embed/>
                </p:oleObj>
              </mc:Choice>
              <mc:Fallback>
                <p:oleObj name="CS ChemDraw Drawing" r:id="rId3" imgW="7466248" imgH="4729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220117"/>
                        <a:ext cx="7466013" cy="472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8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Electrophiles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957183"/>
              </p:ext>
            </p:extLst>
          </p:nvPr>
        </p:nvGraphicFramePr>
        <p:xfrm>
          <a:off x="1724025" y="1452563"/>
          <a:ext cx="874553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CS ChemDraw Drawing" r:id="rId3" imgW="8746200" imgH="3950208" progId="ChemDraw.Document.6.0">
                  <p:embed/>
                </p:oleObj>
              </mc:Choice>
              <mc:Fallback>
                <p:oleObj name="CS ChemDraw Drawing" r:id="rId3" imgW="8746200" imgH="39502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4025" y="1452563"/>
                        <a:ext cx="8745538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05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Heterocyclic</a:t>
            </a:r>
            <a:r>
              <a:rPr lang="pl-PL" altLang="pl-PL" b="1" dirty="0"/>
              <a:t> </a:t>
            </a:r>
            <a:r>
              <a:rPr lang="pl-PL" altLang="pl-PL" b="1" dirty="0" err="1"/>
              <a:t>amides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404411"/>
              </p:ext>
            </p:extLst>
          </p:nvPr>
        </p:nvGraphicFramePr>
        <p:xfrm>
          <a:off x="3424238" y="1113309"/>
          <a:ext cx="5341937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0" name="CS ChemDraw Drawing" r:id="rId3" imgW="5341594" imgH="4980571" progId="ChemDraw.Document.6.0">
                  <p:embed/>
                </p:oleObj>
              </mc:Choice>
              <mc:Fallback>
                <p:oleObj name="CS ChemDraw Drawing" r:id="rId3" imgW="5341594" imgH="49805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4238" y="1113309"/>
                        <a:ext cx="5341937" cy="497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Tertiary</a:t>
            </a:r>
            <a:r>
              <a:rPr lang="pl-PL" altLang="pl-PL" b="1" dirty="0"/>
              <a:t> </a:t>
            </a:r>
            <a:r>
              <a:rPr lang="pl-PL" altLang="pl-PL" b="1" i="1" dirty="0"/>
              <a:t>O</a:t>
            </a:r>
            <a:r>
              <a:rPr lang="pl-PL" altLang="pl-PL" b="1" dirty="0"/>
              <a:t>-</a:t>
            </a:r>
            <a:r>
              <a:rPr lang="pl-PL" altLang="pl-PL" b="1" dirty="0" err="1"/>
              <a:t>carbamates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6026"/>
              </p:ext>
            </p:extLst>
          </p:nvPr>
        </p:nvGraphicFramePr>
        <p:xfrm>
          <a:off x="2673350" y="1336675"/>
          <a:ext cx="6843713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4" name="CS ChemDraw Drawing" r:id="rId3" imgW="6844164" imgH="4182133" progId="ChemDraw.Document.6.0">
                  <p:embed/>
                </p:oleObj>
              </mc:Choice>
              <mc:Fallback>
                <p:oleObj name="CS ChemDraw Drawing" r:id="rId3" imgW="6844164" imgH="41821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3350" y="1336675"/>
                        <a:ext cx="6843713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09066"/>
              </p:ext>
            </p:extLst>
          </p:nvPr>
        </p:nvGraphicFramePr>
        <p:xfrm>
          <a:off x="7752184" y="1484784"/>
          <a:ext cx="31019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5" name="CS ChemDraw Drawing" r:id="rId5" imgW="3102510" imgH="1007503" progId="ChemDraw.Document.6.0">
                  <p:embed/>
                </p:oleObj>
              </mc:Choice>
              <mc:Fallback>
                <p:oleObj name="CS ChemDraw Drawing" r:id="rId5" imgW="3102510" imgH="10075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52184" y="1484784"/>
                        <a:ext cx="3101975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3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/>
              <a:t>Tertiary</a:t>
            </a:r>
            <a:r>
              <a:rPr lang="pl-PL" altLang="pl-PL" b="1" dirty="0"/>
              <a:t> </a:t>
            </a:r>
            <a:r>
              <a:rPr lang="pl-PL" altLang="pl-PL" b="1" i="1" dirty="0"/>
              <a:t>O</a:t>
            </a:r>
            <a:r>
              <a:rPr lang="pl-PL" altLang="pl-PL" b="1" dirty="0"/>
              <a:t>-</a:t>
            </a:r>
            <a:r>
              <a:rPr lang="pl-PL" altLang="pl-PL" b="1" dirty="0" err="1"/>
              <a:t>carbamates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44289"/>
              </p:ext>
            </p:extLst>
          </p:nvPr>
        </p:nvGraphicFramePr>
        <p:xfrm>
          <a:off x="3363913" y="1895475"/>
          <a:ext cx="546258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8" name="CS ChemDraw Drawing" r:id="rId3" imgW="5462266" imgH="3061993" progId="ChemDraw.Document.6.0">
                  <p:embed/>
                </p:oleObj>
              </mc:Choice>
              <mc:Fallback>
                <p:oleObj name="CS ChemDraw Drawing" r:id="rId3" imgW="5462266" imgH="30619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913" y="1895475"/>
                        <a:ext cx="5462587" cy="306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719736" y="117221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u="sng" dirty="0"/>
              <a:t>A</a:t>
            </a:r>
            <a:r>
              <a:rPr lang="en-US" b="1" i="1" u="sng" dirty="0" err="1"/>
              <a:t>nionic</a:t>
            </a:r>
            <a:r>
              <a:rPr lang="en-US" b="1" i="1" u="sng" dirty="0"/>
              <a:t> equivalent of </a:t>
            </a:r>
            <a:r>
              <a:rPr lang="en-US" b="1" i="1" u="sng" dirty="0" err="1"/>
              <a:t>ortho</a:t>
            </a:r>
            <a:r>
              <a:rPr lang="en-US" b="1" i="1" u="sng" dirty="0"/>
              <a:t>-Fries rearrangement</a:t>
            </a:r>
            <a:endParaRPr lang="pl-PL" b="1" i="1" u="sng" dirty="0"/>
          </a:p>
        </p:txBody>
      </p:sp>
    </p:spTree>
    <p:extLst>
      <p:ext uri="{BB962C8B-B14F-4D97-AF65-F5344CB8AC3E}">
        <p14:creationId xmlns:p14="http://schemas.microsoft.com/office/powerpoint/2010/main" val="18052180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20103</TotalTime>
  <Words>165</Words>
  <Application>Microsoft Office PowerPoint</Application>
  <PresentationFormat>Panoramiczny</PresentationFormat>
  <Paragraphs>38</Paragraphs>
  <Slides>28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Motyw pakietu Office</vt:lpstr>
      <vt:lpstr>CS ChemDraw Drawing</vt:lpstr>
      <vt:lpstr>MODERN ORGANIC SYNTHESIS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Marek</dc:creator>
  <cp:lastModifiedBy>Gryko Daniel</cp:lastModifiedBy>
  <cp:revision>920</cp:revision>
  <dcterms:created xsi:type="dcterms:W3CDTF">2011-09-23T22:16:49Z</dcterms:created>
  <dcterms:modified xsi:type="dcterms:W3CDTF">2020-11-28T07:40:37Z</dcterms:modified>
</cp:coreProperties>
</file>