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sldIdLst>
    <p:sldId id="301" r:id="rId2"/>
    <p:sldId id="489" r:id="rId3"/>
    <p:sldId id="502" r:id="rId4"/>
    <p:sldId id="501" r:id="rId5"/>
    <p:sldId id="491" r:id="rId6"/>
    <p:sldId id="495" r:id="rId7"/>
    <p:sldId id="500" r:id="rId8"/>
    <p:sldId id="437" r:id="rId9"/>
    <p:sldId id="496" r:id="rId10"/>
    <p:sldId id="497" r:id="rId11"/>
    <p:sldId id="498" r:id="rId12"/>
    <p:sldId id="490" r:id="rId13"/>
    <p:sldId id="492" r:id="rId14"/>
    <p:sldId id="483" r:id="rId15"/>
    <p:sldId id="439" r:id="rId16"/>
    <p:sldId id="493" r:id="rId17"/>
    <p:sldId id="494" r:id="rId18"/>
    <p:sldId id="473" r:id="rId19"/>
    <p:sldId id="484" r:id="rId20"/>
    <p:sldId id="440" r:id="rId21"/>
    <p:sldId id="486" r:id="rId22"/>
    <p:sldId id="441" r:id="rId23"/>
    <p:sldId id="477" r:id="rId24"/>
    <p:sldId id="322" r:id="rId2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00FF"/>
    <a:srgbClr val="F4F7ED"/>
    <a:srgbClr val="84268E"/>
    <a:srgbClr val="4081D0"/>
    <a:srgbClr val="A63333"/>
    <a:srgbClr val="3B3721"/>
    <a:srgbClr val="607731"/>
    <a:srgbClr val="77933C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 pośredn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Styl pośredni 4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083E6E3-FA7D-4D7B-A595-EF9225AFEA82}" styleName="Styl jasny 1 — Ak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176" autoAdjust="0"/>
    <p:restoredTop sz="93356" autoAdjust="0"/>
  </p:normalViewPr>
  <p:slideViewPr>
    <p:cSldViewPr>
      <p:cViewPr varScale="1">
        <p:scale>
          <a:sx n="103" d="100"/>
          <a:sy n="103" d="100"/>
        </p:scale>
        <p:origin x="138" y="7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1F066-C44F-4075-9B6B-29B956DE2E82}" type="datetimeFigureOut">
              <a:rPr lang="pl-PL" smtClean="0"/>
              <a:t>2019-01-24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FC008-93E4-4D6C-96BE-0B1715FB00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758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FC008-93E4-4D6C-96BE-0B1715FB003F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3562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5204-3036-4FA5-A5D2-7FD2695BCB5D}" type="datetime1">
              <a:rPr lang="pl-PL" smtClean="0"/>
              <a:t>2019-01-24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1887-45A8-4300-894A-D8F350C3F235}" type="datetime1">
              <a:rPr lang="pl-PL" smtClean="0"/>
              <a:t>2019-01-24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D1A2-EE47-4B66-91F5-3ED341DBA2CA}" type="datetime1">
              <a:rPr lang="pl-PL" smtClean="0"/>
              <a:t>2019-01-24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7892-9867-41B3-A0C7-A0DFFA97E466}" type="datetime1">
              <a:rPr lang="pl-PL" smtClean="0"/>
              <a:t>2019-01-24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B386-65DF-465F-BFB3-9EBEE4811910}" type="datetime1">
              <a:rPr lang="pl-PL" smtClean="0"/>
              <a:t>2019-01-24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0A86-E44F-4BAD-BD35-FCEA68126D3B}" type="datetime1">
              <a:rPr lang="pl-PL" smtClean="0"/>
              <a:t>2019-01-24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C33A6-A20D-4AAA-91F5-A69CB5A94E73}" type="datetime1">
              <a:rPr lang="pl-PL" smtClean="0"/>
              <a:t>2019-01-24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E8616-586E-4197-A28D-B1834B853F6B}" type="datetime1">
              <a:rPr lang="pl-PL" smtClean="0"/>
              <a:t>2019-01-24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34D71-DD34-4D61-A35F-C003177C6682}" type="datetime1">
              <a:rPr lang="pl-PL" smtClean="0"/>
              <a:t>2019-01-24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C45E5-B404-4A8B-9976-159C680B6194}" type="datetime1">
              <a:rPr lang="pl-PL" smtClean="0"/>
              <a:t>2019-01-24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32620-3BC3-41B4-8AD2-DCEF0FEC9002}" type="datetime1">
              <a:rPr lang="pl-PL" smtClean="0"/>
              <a:t>2019-01-24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63F66-56BE-4E4D-81A8-F8B13C1BB2BC}" type="datetime1">
              <a:rPr lang="pl-PL" smtClean="0"/>
              <a:t>2019-01-24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404664"/>
            <a:ext cx="9144000" cy="1944216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latin typeface="Comic Sans MS" panose="030F0702030302020204" pitchFamily="66" charset="0"/>
              </a:rPr>
              <a:t>MODERN ORGANIC SYNTHESIS</a:t>
            </a:r>
            <a:endParaRPr lang="en-AU" sz="3600" b="1" dirty="0">
              <a:ln w="10541" cmpd="sng">
                <a:noFill/>
                <a:prstDash val="solid"/>
              </a:ln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4400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lin ang="16200000" scaled="1"/>
                <a:tileRect/>
              </a:gradFill>
              <a:effectLst>
                <a:outerShdw blurRad="76200" dist="5080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49901" y="5661248"/>
            <a:ext cx="9144000" cy="1008112"/>
          </a:xfrm>
        </p:spPr>
        <p:txBody>
          <a:bodyPr>
            <a:normAutofit/>
          </a:bodyPr>
          <a:lstStyle/>
          <a:p>
            <a:r>
              <a:rPr lang="pl-PL" sz="2800" b="1" u="sng" dirty="0">
                <a:solidFill>
                  <a:schemeClr val="tx1"/>
                </a:solidFill>
                <a:latin typeface="Comic Sans MS" pitchFamily="66" charset="0"/>
              </a:rPr>
              <a:t>Daniel T. </a:t>
            </a:r>
            <a:r>
              <a:rPr lang="pl-PL" sz="2800" b="1" u="sng" dirty="0" smtClean="0">
                <a:solidFill>
                  <a:schemeClr val="tx1"/>
                </a:solidFill>
                <a:latin typeface="Comic Sans MS" pitchFamily="66" charset="0"/>
              </a:rPr>
              <a:t>Gryko</a:t>
            </a:r>
            <a:endParaRPr lang="en-AU" sz="2800" i="1" dirty="0">
              <a:solidFill>
                <a:schemeClr val="tx1"/>
              </a:solidFill>
              <a:latin typeface="Comic Sans MS" pitchFamily="66" charset="0"/>
            </a:endParaRPr>
          </a:p>
          <a:p>
            <a:endParaRPr lang="pl-PL" sz="2800" b="1" u="sng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559496" y="2132856"/>
            <a:ext cx="9361040" cy="295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latin typeface="Comic Sans MS" panose="030F0702030302020204" pitchFamily="66" charset="0"/>
              </a:rPr>
              <a:t>7</a:t>
            </a:r>
            <a:r>
              <a:rPr lang="pl-PL" sz="3600" b="1" dirty="0" smtClean="0">
                <a:latin typeface="Comic Sans MS" panose="030F0702030302020204" pitchFamily="66" charset="0"/>
              </a:rPr>
              <a:t>. </a:t>
            </a:r>
            <a:r>
              <a:rPr lang="pl-PL" sz="3600" b="1" dirty="0" smtClean="0">
                <a:ln w="10541" cmpd="sng">
                  <a:noFill/>
                  <a:prstDash val="solid"/>
                </a:ln>
                <a:effectLst>
                  <a:outerShdw blurRad="762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F, CF</a:t>
            </a:r>
            <a:r>
              <a:rPr lang="pl-PL" sz="3600" b="1" baseline="-25000" dirty="0" smtClean="0">
                <a:ln w="10541" cmpd="sng">
                  <a:noFill/>
                  <a:prstDash val="solid"/>
                </a:ln>
                <a:effectLst>
                  <a:outerShdw blurRad="762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2</a:t>
            </a:r>
            <a:r>
              <a:rPr lang="pl-PL" sz="3600" b="1" dirty="0" smtClean="0">
                <a:ln w="10541" cmpd="sng">
                  <a:noFill/>
                  <a:prstDash val="solid"/>
                </a:ln>
                <a:effectLst>
                  <a:outerShdw blurRad="762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H, CF</a:t>
            </a:r>
            <a:r>
              <a:rPr lang="pl-PL" sz="3600" b="1" baseline="-25000" dirty="0" smtClean="0">
                <a:ln w="10541" cmpd="sng">
                  <a:noFill/>
                  <a:prstDash val="solid"/>
                </a:ln>
                <a:effectLst>
                  <a:outerShdw blurRad="762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3</a:t>
            </a:r>
            <a:endParaRPr lang="en-AU" sz="3600" b="1" baseline="-25000" dirty="0">
              <a:ln w="10541" cmpd="sng">
                <a:noFill/>
                <a:prstDash val="solid"/>
              </a:ln>
              <a:effectLst>
                <a:outerShdw blurRad="76200" dist="5080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48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 smtClean="0"/>
              <a:t>Double</a:t>
            </a:r>
            <a:r>
              <a:rPr lang="pl-PL" altLang="pl-PL" b="1" dirty="0" smtClean="0"/>
              <a:t> </a:t>
            </a:r>
            <a:r>
              <a:rPr lang="pl-PL" altLang="pl-PL" b="1" dirty="0" err="1" smtClean="0"/>
              <a:t>bonds</a:t>
            </a:r>
            <a:r>
              <a:rPr lang="pl-PL" altLang="pl-PL" b="1" dirty="0" smtClean="0"/>
              <a:t> – </a:t>
            </a:r>
            <a:r>
              <a:rPr lang="pl-PL" altLang="pl-PL" b="1" dirty="0" err="1" smtClean="0"/>
              <a:t>fluorination</a:t>
            </a:r>
            <a:r>
              <a:rPr lang="pl-PL" altLang="pl-PL" b="1" dirty="0" smtClean="0"/>
              <a:t>/</a:t>
            </a:r>
            <a:r>
              <a:rPr lang="pl-PL" altLang="pl-PL" b="1" dirty="0" err="1" smtClean="0"/>
              <a:t>nucleophile</a:t>
            </a:r>
            <a:r>
              <a:rPr lang="pl-PL" altLang="pl-PL" b="1" dirty="0" smtClean="0"/>
              <a:t> </a:t>
            </a:r>
            <a:r>
              <a:rPr lang="pl-PL" altLang="pl-PL" b="1" dirty="0" err="1" smtClean="0"/>
              <a:t>addition</a:t>
            </a:r>
            <a:endParaRPr lang="pl-PL" altLang="pl-PL" b="1" baseline="-25000" dirty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942737"/>
              </p:ext>
            </p:extLst>
          </p:nvPr>
        </p:nvGraphicFramePr>
        <p:xfrm>
          <a:off x="3398838" y="1685131"/>
          <a:ext cx="5392737" cy="404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84" name="CS ChemDraw Drawing" r:id="rId3" imgW="5393192" imgH="4047467" progId="ChemDraw.Document.6.0">
                  <p:embed/>
                </p:oleObj>
              </mc:Choice>
              <mc:Fallback>
                <p:oleObj name="CS ChemDraw Drawing" r:id="rId3" imgW="5393192" imgH="404746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98838" y="1685131"/>
                        <a:ext cx="5392737" cy="404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446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 smtClean="0"/>
              <a:t>Radical</a:t>
            </a:r>
            <a:endParaRPr lang="pl-PL" altLang="pl-PL" b="1" baseline="-25000" dirty="0"/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310629"/>
              </p:ext>
            </p:extLst>
          </p:nvPr>
        </p:nvGraphicFramePr>
        <p:xfrm>
          <a:off x="2344738" y="2349500"/>
          <a:ext cx="7502525" cy="215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09" name="CS ChemDraw Drawing" r:id="rId3" imgW="7502865" imgH="2155075" progId="ChemDraw.Document.6.0">
                  <p:embed/>
                </p:oleObj>
              </mc:Choice>
              <mc:Fallback>
                <p:oleObj name="CS ChemDraw Drawing" r:id="rId3" imgW="7502865" imgH="215507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4738" y="2349500"/>
                        <a:ext cx="7502525" cy="215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769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 smtClean="0"/>
              <a:t>Nucleophilic</a:t>
            </a:r>
            <a:r>
              <a:rPr lang="pl-PL" altLang="pl-PL" b="1" dirty="0" smtClean="0"/>
              <a:t> </a:t>
            </a:r>
            <a:r>
              <a:rPr lang="pl-PL" altLang="pl-PL" b="1" dirty="0" err="1" smtClean="0"/>
              <a:t>fluorination</a:t>
            </a:r>
            <a:endParaRPr lang="pl-PL" altLang="pl-PL" b="1" baseline="-25000" dirty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687819"/>
              </p:ext>
            </p:extLst>
          </p:nvPr>
        </p:nvGraphicFramePr>
        <p:xfrm>
          <a:off x="2016125" y="1234405"/>
          <a:ext cx="8159750" cy="471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3" name="CS ChemDraw Drawing" r:id="rId3" imgW="8159486" imgH="4715395" progId="ChemDraw.Document.6.0">
                  <p:embed/>
                </p:oleObj>
              </mc:Choice>
              <mc:Fallback>
                <p:oleObj name="CS ChemDraw Drawing" r:id="rId3" imgW="8159486" imgH="471539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6125" y="1234405"/>
                        <a:ext cx="8159750" cy="471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11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 smtClean="0"/>
              <a:t>Nucleophilic</a:t>
            </a:r>
            <a:r>
              <a:rPr lang="pl-PL" altLang="pl-PL" b="1" dirty="0" smtClean="0"/>
              <a:t> </a:t>
            </a:r>
            <a:r>
              <a:rPr lang="pl-PL" altLang="pl-PL" b="1" dirty="0" err="1" smtClean="0"/>
              <a:t>deoxyfluorination</a:t>
            </a:r>
            <a:endParaRPr lang="pl-PL" altLang="pl-PL" b="1" baseline="-25000" dirty="0"/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182382"/>
              </p:ext>
            </p:extLst>
          </p:nvPr>
        </p:nvGraphicFramePr>
        <p:xfrm>
          <a:off x="928688" y="1187599"/>
          <a:ext cx="10334625" cy="526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76" name="CS ChemDraw Drawing" r:id="rId3" imgW="10334072" imgH="5265281" progId="ChemDraw.Document.6.0">
                  <p:embed/>
                </p:oleObj>
              </mc:Choice>
              <mc:Fallback>
                <p:oleObj name="CS ChemDraw Drawing" r:id="rId3" imgW="10334072" imgH="526528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8688" y="1187599"/>
                        <a:ext cx="10334625" cy="5265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240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smtClean="0"/>
              <a:t>CF</a:t>
            </a:r>
            <a:r>
              <a:rPr lang="pl-PL" altLang="pl-PL" b="1" baseline="-25000" dirty="0" smtClean="0"/>
              <a:t>2</a:t>
            </a:r>
            <a:endParaRPr lang="pl-PL" altLang="pl-PL" b="1" baseline="-25000" dirty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104633"/>
              </p:ext>
            </p:extLst>
          </p:nvPr>
        </p:nvGraphicFramePr>
        <p:xfrm>
          <a:off x="1312863" y="1203325"/>
          <a:ext cx="9567862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48" name="CS ChemDraw Drawing" r:id="rId3" imgW="9567307" imgH="4448175" progId="ChemDraw.Document.6.0">
                  <p:embed/>
                </p:oleObj>
              </mc:Choice>
              <mc:Fallback>
                <p:oleObj name="CS ChemDraw Drawing" r:id="rId3" imgW="9567307" imgH="444817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12863" y="1203325"/>
                        <a:ext cx="9567862" cy="444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824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smtClean="0"/>
              <a:t>CF</a:t>
            </a:r>
            <a:r>
              <a:rPr lang="pl-PL" altLang="pl-PL" b="1" baseline="-25000" dirty="0" smtClean="0"/>
              <a:t>3 </a:t>
            </a:r>
            <a:r>
              <a:rPr lang="pl-PL" altLang="pl-PL" b="1" dirty="0" smtClean="0"/>
              <a:t>-electrophilic</a:t>
            </a:r>
            <a:endParaRPr lang="pl-PL" altLang="pl-PL" b="1" dirty="0"/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472689"/>
              </p:ext>
            </p:extLst>
          </p:nvPr>
        </p:nvGraphicFramePr>
        <p:xfrm>
          <a:off x="1163638" y="1068983"/>
          <a:ext cx="9864725" cy="524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30" name="CS ChemDraw Drawing" r:id="rId3" imgW="9864222" imgH="5240514" progId="ChemDraw.Document.6.0">
                  <p:embed/>
                </p:oleObj>
              </mc:Choice>
              <mc:Fallback>
                <p:oleObj name="CS ChemDraw Drawing" r:id="rId3" imgW="9864222" imgH="524051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3638" y="1068983"/>
                        <a:ext cx="9864725" cy="5240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89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/>
              <a:t>CF</a:t>
            </a:r>
            <a:r>
              <a:rPr lang="pl-PL" altLang="pl-PL" b="1" baseline="-25000" dirty="0"/>
              <a:t>3 </a:t>
            </a:r>
            <a:r>
              <a:rPr lang="pl-PL" altLang="pl-PL" b="1" dirty="0"/>
              <a:t>-</a:t>
            </a:r>
            <a:r>
              <a:rPr lang="pl-PL" altLang="pl-PL" b="1" dirty="0" err="1"/>
              <a:t>electrophilic</a:t>
            </a:r>
            <a:endParaRPr lang="pl-PL" altLang="pl-PL" b="1" dirty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338627"/>
              </p:ext>
            </p:extLst>
          </p:nvPr>
        </p:nvGraphicFramePr>
        <p:xfrm>
          <a:off x="2332038" y="1365250"/>
          <a:ext cx="7526337" cy="412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68" name="CS ChemDraw Drawing" r:id="rId3" imgW="7526677" imgH="4123619" progId="ChemDraw.Document.6.0">
                  <p:embed/>
                </p:oleObj>
              </mc:Choice>
              <mc:Fallback>
                <p:oleObj name="CS ChemDraw Drawing" r:id="rId3" imgW="7526677" imgH="412361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32038" y="1365250"/>
                        <a:ext cx="7526337" cy="412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580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/>
              <a:t>CF</a:t>
            </a:r>
            <a:r>
              <a:rPr lang="pl-PL" altLang="pl-PL" b="1" baseline="-25000" dirty="0"/>
              <a:t>3 </a:t>
            </a:r>
            <a:r>
              <a:rPr lang="pl-PL" altLang="pl-PL" b="1" dirty="0"/>
              <a:t>-</a:t>
            </a:r>
            <a:r>
              <a:rPr lang="pl-PL" altLang="pl-PL" b="1" dirty="0" err="1"/>
              <a:t>electrophilic</a:t>
            </a:r>
            <a:endParaRPr lang="pl-PL" altLang="pl-PL" b="1" dirty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015770"/>
              </p:ext>
            </p:extLst>
          </p:nvPr>
        </p:nvGraphicFramePr>
        <p:xfrm>
          <a:off x="2955925" y="1917700"/>
          <a:ext cx="6280150" cy="302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38" name="CS ChemDraw Drawing" r:id="rId3" imgW="6280336" imgH="3020845" progId="ChemDraw.Document.6.0">
                  <p:embed/>
                </p:oleObj>
              </mc:Choice>
              <mc:Fallback>
                <p:oleObj name="CS ChemDraw Drawing" r:id="rId3" imgW="6280336" imgH="302084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55925" y="1917700"/>
                        <a:ext cx="6280150" cy="3021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216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/>
              <a:t>CF</a:t>
            </a:r>
            <a:r>
              <a:rPr lang="pl-PL" altLang="pl-PL" b="1" baseline="-25000" dirty="0"/>
              <a:t>3 </a:t>
            </a:r>
            <a:r>
              <a:rPr lang="pl-PL" altLang="pl-PL" b="1" dirty="0" smtClean="0"/>
              <a:t>-</a:t>
            </a:r>
            <a:r>
              <a:rPr lang="pl-PL" altLang="pl-PL" b="1" dirty="0" err="1" smtClean="0"/>
              <a:t>nucleophilic</a:t>
            </a:r>
            <a:endParaRPr lang="pl-PL" altLang="pl-PL" b="1" dirty="0"/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000290"/>
              </p:ext>
            </p:extLst>
          </p:nvPr>
        </p:nvGraphicFramePr>
        <p:xfrm>
          <a:off x="1343025" y="1201738"/>
          <a:ext cx="9507538" cy="445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23" name="CS ChemDraw Drawing" r:id="rId3" imgW="9506847" imgH="4453128" progId="ChemDraw.Document.6.0">
                  <p:embed/>
                </p:oleObj>
              </mc:Choice>
              <mc:Fallback>
                <p:oleObj name="CS ChemDraw Drawing" r:id="rId3" imgW="9506847" imgH="445312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3025" y="1201738"/>
                        <a:ext cx="9507538" cy="4452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419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/>
              <a:t>CF</a:t>
            </a:r>
            <a:r>
              <a:rPr lang="pl-PL" altLang="pl-PL" b="1" baseline="-25000" dirty="0"/>
              <a:t>3 </a:t>
            </a:r>
            <a:r>
              <a:rPr lang="pl-PL" altLang="pl-PL" b="1" dirty="0"/>
              <a:t>-</a:t>
            </a:r>
            <a:r>
              <a:rPr lang="pl-PL" altLang="pl-PL" b="1" dirty="0" err="1"/>
              <a:t>nucleophilic</a:t>
            </a:r>
            <a:endParaRPr lang="pl-PL" altLang="pl-PL" b="1" dirty="0"/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151836"/>
              </p:ext>
            </p:extLst>
          </p:nvPr>
        </p:nvGraphicFramePr>
        <p:xfrm>
          <a:off x="1781175" y="2092325"/>
          <a:ext cx="8629650" cy="267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16" name="CS ChemDraw Drawing" r:id="rId3" imgW="8628857" imgH="2671295" progId="ChemDraw.Document.6.0">
                  <p:embed/>
                </p:oleObj>
              </mc:Choice>
              <mc:Fallback>
                <p:oleObj name="CS ChemDraw Drawing" r:id="rId3" imgW="8628857" imgH="267129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81175" y="2092325"/>
                        <a:ext cx="8629650" cy="2671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44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911424" y="44624"/>
            <a:ext cx="97565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 smtClean="0"/>
              <a:t>Fluorinated</a:t>
            </a:r>
            <a:r>
              <a:rPr lang="pl-PL" altLang="pl-PL" b="1" dirty="0" smtClean="0"/>
              <a:t> </a:t>
            </a:r>
            <a:r>
              <a:rPr lang="pl-PL" altLang="pl-PL" b="1" dirty="0" err="1" smtClean="0"/>
              <a:t>compounds</a:t>
            </a:r>
            <a:r>
              <a:rPr lang="pl-PL" altLang="pl-PL" b="1" dirty="0" smtClean="0"/>
              <a:t> </a:t>
            </a:r>
            <a:r>
              <a:rPr lang="pl-PL" altLang="pl-PL" b="1" dirty="0" err="1" smtClean="0"/>
              <a:t>around</a:t>
            </a:r>
            <a:r>
              <a:rPr lang="pl-PL" altLang="pl-PL" b="1" dirty="0" smtClean="0"/>
              <a:t> </a:t>
            </a:r>
            <a:r>
              <a:rPr lang="pl-PL" altLang="pl-PL" b="1" dirty="0" err="1" smtClean="0"/>
              <a:t>us</a:t>
            </a:r>
            <a:endParaRPr lang="pl-PL" altLang="pl-PL" b="1" baseline="-25000" dirty="0"/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2051954"/>
              </p:ext>
            </p:extLst>
          </p:nvPr>
        </p:nvGraphicFramePr>
        <p:xfrm>
          <a:off x="2320925" y="983952"/>
          <a:ext cx="7548563" cy="561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13" name="CS ChemDraw Drawing" r:id="rId3" imgW="7548213" imgH="5614106" progId="ChemDraw.Document.6.0">
                  <p:embed/>
                </p:oleObj>
              </mc:Choice>
              <mc:Fallback>
                <p:oleObj name="CS ChemDraw Drawing" r:id="rId3" imgW="7548213" imgH="561410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20925" y="983952"/>
                        <a:ext cx="7548563" cy="561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292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smtClean="0"/>
              <a:t>CF</a:t>
            </a:r>
            <a:r>
              <a:rPr lang="pl-PL" altLang="pl-PL" b="1" baseline="-25000" dirty="0" smtClean="0"/>
              <a:t>3</a:t>
            </a:r>
            <a:r>
              <a:rPr lang="pl-PL" altLang="pl-PL" b="1" dirty="0" smtClean="0"/>
              <a:t>CF</a:t>
            </a:r>
            <a:r>
              <a:rPr lang="pl-PL" altLang="pl-PL" b="1" baseline="-25000" dirty="0" smtClean="0"/>
              <a:t>2</a:t>
            </a:r>
            <a:endParaRPr lang="pl-PL" altLang="pl-PL" b="1" baseline="-25000" dirty="0">
              <a:solidFill>
                <a:srgbClr val="FF0000"/>
              </a:solidFill>
            </a:endParaRPr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209954"/>
              </p:ext>
            </p:extLst>
          </p:nvPr>
        </p:nvGraphicFramePr>
        <p:xfrm>
          <a:off x="1647825" y="1936750"/>
          <a:ext cx="8896350" cy="298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43" name="CS ChemDraw Drawing" r:id="rId3" imgW="8895583" imgH="2980944" progId="ChemDraw.Document.6.0">
                  <p:embed/>
                </p:oleObj>
              </mc:Choice>
              <mc:Fallback>
                <p:oleObj name="CS ChemDraw Drawing" r:id="rId3" imgW="8895583" imgH="298094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47825" y="1936750"/>
                        <a:ext cx="8896350" cy="298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33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21</a:t>
            </a:fld>
            <a:endParaRPr lang="pl-PL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smtClean="0"/>
              <a:t>CF</a:t>
            </a:r>
            <a:r>
              <a:rPr lang="pl-PL" altLang="pl-PL" b="1" baseline="-25000" dirty="0" smtClean="0"/>
              <a:t>3</a:t>
            </a:r>
            <a:r>
              <a:rPr lang="pl-PL" altLang="pl-PL" b="1" dirty="0" smtClean="0"/>
              <a:t>O</a:t>
            </a:r>
            <a:endParaRPr lang="pl-PL" altLang="pl-PL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79283"/>
              </p:ext>
            </p:extLst>
          </p:nvPr>
        </p:nvGraphicFramePr>
        <p:xfrm>
          <a:off x="2455863" y="1487488"/>
          <a:ext cx="7280275" cy="388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98" name="CS ChemDraw Drawing" r:id="rId3" imgW="7279831" imgH="3881628" progId="ChemDraw.Document.6.0">
                  <p:embed/>
                </p:oleObj>
              </mc:Choice>
              <mc:Fallback>
                <p:oleObj name="CS ChemDraw Drawing" r:id="rId3" imgW="7279831" imgH="388162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55863" y="1487488"/>
                        <a:ext cx="7280275" cy="3881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374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smtClean="0"/>
              <a:t>CF</a:t>
            </a:r>
            <a:r>
              <a:rPr lang="pl-PL" altLang="pl-PL" b="1" baseline="-25000" dirty="0" smtClean="0"/>
              <a:t>3</a:t>
            </a:r>
            <a:r>
              <a:rPr lang="pl-PL" altLang="pl-PL" b="1" dirty="0" smtClean="0"/>
              <a:t>S</a:t>
            </a:r>
            <a:endParaRPr lang="pl-PL" altLang="pl-PL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683668"/>
              </p:ext>
            </p:extLst>
          </p:nvPr>
        </p:nvGraphicFramePr>
        <p:xfrm>
          <a:off x="3441700" y="1728788"/>
          <a:ext cx="5308600" cy="339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947" name="CS ChemDraw Drawing" r:id="rId3" imgW="5307889" imgH="3396996" progId="ChemDraw.Document.6.0">
                  <p:embed/>
                </p:oleObj>
              </mc:Choice>
              <mc:Fallback>
                <p:oleObj name="CS ChemDraw Drawing" r:id="rId3" imgW="5307889" imgH="339699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41700" y="1728788"/>
                        <a:ext cx="5308600" cy="339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521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 smtClean="0"/>
              <a:t>Difluoroalkenes</a:t>
            </a:r>
            <a:endParaRPr lang="pl-PL" altLang="pl-PL" b="1" baseline="-250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927647" y="1556791"/>
            <a:ext cx="475163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68255"/>
              </p:ext>
            </p:extLst>
          </p:nvPr>
        </p:nvGraphicFramePr>
        <p:xfrm>
          <a:off x="3341688" y="1854200"/>
          <a:ext cx="5507037" cy="314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0" name="CS ChemDraw Drawing" r:id="rId3" imgW="5506373" imgH="3148445" progId="ChemDraw.Document.6.0">
                  <p:embed/>
                </p:oleObj>
              </mc:Choice>
              <mc:Fallback>
                <p:oleObj name="CS ChemDraw Drawing" r:id="rId3" imgW="5506373" imgH="314844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41688" y="1854200"/>
                        <a:ext cx="5507037" cy="3148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553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19"/>
          <p:cNvSpPr>
            <a:spLocks noGrp="1"/>
          </p:cNvSpPr>
          <p:nvPr>
            <p:ph idx="1"/>
          </p:nvPr>
        </p:nvSpPr>
        <p:spPr>
          <a:xfrm>
            <a:off x="551384" y="1196751"/>
            <a:ext cx="10945216" cy="1080121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pl-PL" sz="24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T. </a:t>
            </a:r>
            <a:r>
              <a:rPr lang="pl-PL" sz="2400" dirty="0" err="1" smtClean="0">
                <a:latin typeface="Comic Sans MS" panose="030F0702030302020204" pitchFamily="66" charset="0"/>
                <a:cs typeface="Times New Roman" panose="02020603050405020304" pitchFamily="18" charset="0"/>
              </a:rPr>
              <a:t>Ritter</a:t>
            </a:r>
            <a:r>
              <a:rPr lang="pl-PL" sz="24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pl-PL" sz="2400" i="1" dirty="0" err="1" smtClean="0">
                <a:latin typeface="Comic Sans MS" panose="030F0702030302020204" pitchFamily="66" charset="0"/>
              </a:rPr>
              <a:t>Angew</a:t>
            </a:r>
            <a:r>
              <a:rPr lang="pl-PL" sz="2400" i="1" dirty="0" smtClean="0">
                <a:latin typeface="Comic Sans MS" panose="030F0702030302020204" pitchFamily="66" charset="0"/>
              </a:rPr>
              <a:t>. Chem</a:t>
            </a:r>
            <a:r>
              <a:rPr lang="pl-PL" sz="2400" dirty="0" smtClean="0">
                <a:latin typeface="Comic Sans MS" panose="030F0702030302020204" pitchFamily="66" charset="0"/>
              </a:rPr>
              <a:t>. </a:t>
            </a:r>
            <a:r>
              <a:rPr lang="pl-PL" sz="2400" i="1" dirty="0" err="1" smtClean="0">
                <a:latin typeface="Comic Sans MS" panose="030F0702030302020204" pitchFamily="66" charset="0"/>
              </a:rPr>
              <a:t>Int</a:t>
            </a:r>
            <a:r>
              <a:rPr lang="pl-PL" sz="2400" i="1" dirty="0" smtClean="0">
                <a:latin typeface="Comic Sans MS" panose="030F0702030302020204" pitchFamily="66" charset="0"/>
              </a:rPr>
              <a:t>. Ed</a:t>
            </a:r>
            <a:r>
              <a:rPr lang="pl-PL" sz="2400" dirty="0" smtClean="0">
                <a:latin typeface="Comic Sans MS" panose="030F0702030302020204" pitchFamily="66" charset="0"/>
              </a:rPr>
              <a:t>. </a:t>
            </a:r>
            <a:r>
              <a:rPr lang="pl-PL" sz="2400" b="1" dirty="0" smtClean="0">
                <a:latin typeface="Comic Sans MS" panose="030F0702030302020204" pitchFamily="66" charset="0"/>
              </a:rPr>
              <a:t>2013</a:t>
            </a:r>
            <a:r>
              <a:rPr lang="pl-PL" sz="2400" dirty="0" smtClean="0">
                <a:latin typeface="Comic Sans MS" panose="030F0702030302020204" pitchFamily="66" charset="0"/>
              </a:rPr>
              <a:t>, </a:t>
            </a:r>
            <a:r>
              <a:rPr lang="pl-PL" sz="2400" i="1" dirty="0" smtClean="0">
                <a:latin typeface="Comic Sans MS" panose="030F0702030302020204" pitchFamily="66" charset="0"/>
              </a:rPr>
              <a:t>52</a:t>
            </a:r>
            <a:r>
              <a:rPr lang="pl-PL" sz="2400" dirty="0" smtClean="0">
                <a:latin typeface="Comic Sans MS" panose="030F0702030302020204" pitchFamily="66" charset="0"/>
              </a:rPr>
              <a:t>, 8214.</a:t>
            </a:r>
            <a:endParaRPr lang="pl-PL" sz="24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defRPr/>
            </a:pPr>
            <a:endParaRPr lang="pl-PL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defRPr/>
            </a:pPr>
            <a:endParaRPr lang="pl-PL" sz="24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defRPr/>
            </a:pPr>
            <a:endParaRPr lang="en-AU" sz="24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1981200" y="161918"/>
            <a:ext cx="8229600" cy="81881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altLang="pl-PL" b="1" kern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Key</a:t>
            </a:r>
            <a:r>
              <a:rPr lang="pl-PL" altLang="pl-PL" b="1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l-PL" altLang="pl-PL" b="1" kern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literature</a:t>
            </a:r>
            <a:endParaRPr lang="en-AU" altLang="pl-PL" b="1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ymbol zastępczy zawartości 19"/>
          <p:cNvSpPr txBox="1">
            <a:spLocks/>
          </p:cNvSpPr>
          <p:nvPr/>
        </p:nvSpPr>
        <p:spPr>
          <a:xfrm>
            <a:off x="623392" y="4149080"/>
            <a:ext cx="10945216" cy="25133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endParaRPr lang="pl-PL" sz="24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endParaRPr lang="en-AU" sz="24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1909192" y="2780928"/>
            <a:ext cx="8229600" cy="81881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altLang="pl-PL" b="1" kern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Additional</a:t>
            </a:r>
            <a:r>
              <a:rPr lang="pl-PL" altLang="pl-PL" b="1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l-PL" altLang="pl-PL" b="1" kern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literature</a:t>
            </a:r>
            <a:endParaRPr lang="en-AU" altLang="pl-PL" b="1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9"/>
          <p:cNvSpPr txBox="1">
            <a:spLocks/>
          </p:cNvSpPr>
          <p:nvPr/>
        </p:nvSpPr>
        <p:spPr>
          <a:xfrm>
            <a:off x="599449" y="3472241"/>
            <a:ext cx="10945216" cy="919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pl-PL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J. F. Hartwig </a:t>
            </a:r>
            <a:r>
              <a:rPr lang="pl-PL" sz="2400" i="1" dirty="0" smtClean="0">
                <a:latin typeface="Comic Sans MS" panose="030F0702030302020204" pitchFamily="66" charset="0"/>
              </a:rPr>
              <a:t>Science</a:t>
            </a:r>
            <a:r>
              <a:rPr lang="pl-PL" sz="2400" dirty="0" smtClean="0">
                <a:latin typeface="Comic Sans MS" panose="030F0702030302020204" pitchFamily="66" charset="0"/>
              </a:rPr>
              <a:t> </a:t>
            </a:r>
            <a:r>
              <a:rPr lang="pl-PL" sz="2400" b="1" dirty="0" smtClean="0">
                <a:latin typeface="Comic Sans MS" panose="030F0702030302020204" pitchFamily="66" charset="0"/>
              </a:rPr>
              <a:t>2013</a:t>
            </a:r>
            <a:r>
              <a:rPr lang="pl-PL" sz="2400" dirty="0" smtClean="0">
                <a:latin typeface="Comic Sans MS" panose="030F0702030302020204" pitchFamily="66" charset="0"/>
              </a:rPr>
              <a:t>, </a:t>
            </a:r>
            <a:r>
              <a:rPr lang="pl-PL" sz="2400" i="1" dirty="0" smtClean="0">
                <a:latin typeface="Comic Sans MS" panose="030F0702030302020204" pitchFamily="66" charset="0"/>
              </a:rPr>
              <a:t>342</a:t>
            </a:r>
            <a:r>
              <a:rPr lang="pl-PL" sz="2400" dirty="0" smtClean="0">
                <a:latin typeface="Comic Sans MS" panose="030F0702030302020204" pitchFamily="66" charset="0"/>
              </a:rPr>
              <a:t>, 956</a:t>
            </a:r>
            <a:r>
              <a:rPr lang="pl-PL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  <a:endParaRPr lang="pl-PL" sz="24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endParaRPr lang="en-AU" sz="24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43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911424" y="44624"/>
            <a:ext cx="97565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smtClean="0"/>
              <a:t>Classic </a:t>
            </a:r>
            <a:r>
              <a:rPr lang="pl-PL" altLang="pl-PL" b="1" dirty="0" err="1" smtClean="0"/>
              <a:t>methods</a:t>
            </a:r>
            <a:endParaRPr lang="pl-PL" altLang="pl-PL" b="1" baseline="-25000" dirty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439306"/>
              </p:ext>
            </p:extLst>
          </p:nvPr>
        </p:nvGraphicFramePr>
        <p:xfrm>
          <a:off x="2509838" y="1758950"/>
          <a:ext cx="7170737" cy="333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78" name="CS ChemDraw Drawing" r:id="rId3" imgW="7170096" imgH="3337278" progId="ChemDraw.Document.6.0">
                  <p:embed/>
                </p:oleObj>
              </mc:Choice>
              <mc:Fallback>
                <p:oleObj name="CS ChemDraw Drawing" r:id="rId3" imgW="7170096" imgH="333727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9838" y="1758950"/>
                        <a:ext cx="7170737" cy="333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129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911424" y="44624"/>
            <a:ext cx="97565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 smtClean="0"/>
              <a:t>Redox</a:t>
            </a:r>
            <a:r>
              <a:rPr lang="pl-PL" altLang="pl-PL" b="1" dirty="0" smtClean="0"/>
              <a:t> </a:t>
            </a:r>
            <a:r>
              <a:rPr lang="pl-PL" altLang="pl-PL" b="1" dirty="0" err="1" smtClean="0"/>
              <a:t>potentials</a:t>
            </a:r>
            <a:r>
              <a:rPr lang="pl-PL" altLang="pl-PL" b="1" dirty="0" smtClean="0"/>
              <a:t> of </a:t>
            </a:r>
            <a:r>
              <a:rPr lang="pl-PL" altLang="pl-PL" b="1" dirty="0" err="1" smtClean="0"/>
              <a:t>fl</a:t>
            </a:r>
            <a:r>
              <a:rPr lang="pl-PL" altLang="pl-PL" b="1" dirty="0" smtClean="0"/>
              <a:t>.-</a:t>
            </a:r>
            <a:r>
              <a:rPr lang="pl-PL" altLang="pl-PL" b="1" dirty="0" err="1" smtClean="0"/>
              <a:t>reagents</a:t>
            </a:r>
            <a:r>
              <a:rPr lang="pl-PL" altLang="pl-PL" b="1" dirty="0" smtClean="0"/>
              <a:t> (vs. SCE)</a:t>
            </a:r>
            <a:endParaRPr lang="pl-PL" altLang="pl-PL" b="1" baseline="-25000" dirty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485448"/>
              </p:ext>
            </p:extLst>
          </p:nvPr>
        </p:nvGraphicFramePr>
        <p:xfrm>
          <a:off x="3167063" y="2703513"/>
          <a:ext cx="5857875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02" name="CS ChemDraw Drawing" r:id="rId3" imgW="5858402" imgH="1447661" progId="ChemDraw.Document.6.0">
                  <p:embed/>
                </p:oleObj>
              </mc:Choice>
              <mc:Fallback>
                <p:oleObj name="CS ChemDraw Drawing" r:id="rId3" imgW="5858402" imgH="1447661" progId="ChemDraw.Document.6.0">
                  <p:embed/>
                  <p:pic>
                    <p:nvPicPr>
                      <p:cNvPr id="2" name="Obiek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67063" y="2703513"/>
                        <a:ext cx="5857875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04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smtClean="0"/>
              <a:t>From </a:t>
            </a:r>
            <a:r>
              <a:rPr lang="pl-PL" altLang="pl-PL" b="1" dirty="0" err="1" smtClean="0"/>
              <a:t>Grignard</a:t>
            </a:r>
            <a:r>
              <a:rPr lang="pl-PL" altLang="pl-PL" b="1" dirty="0" smtClean="0"/>
              <a:t> </a:t>
            </a:r>
            <a:r>
              <a:rPr lang="pl-PL" altLang="pl-PL" b="1" dirty="0" err="1" smtClean="0"/>
              <a:t>reagents</a:t>
            </a:r>
            <a:endParaRPr lang="pl-PL" altLang="pl-PL" b="1" baseline="-25000" dirty="0"/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157315"/>
              </p:ext>
            </p:extLst>
          </p:nvPr>
        </p:nvGraphicFramePr>
        <p:xfrm>
          <a:off x="3462338" y="2079625"/>
          <a:ext cx="5267325" cy="269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30" name="CS ChemDraw Drawing" r:id="rId3" imgW="5266694" imgH="2697480" progId="ChemDraw.Document.6.0">
                  <p:embed/>
                </p:oleObj>
              </mc:Choice>
              <mc:Fallback>
                <p:oleObj name="CS ChemDraw Drawing" r:id="rId3" imgW="5266694" imgH="26974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62338" y="2079625"/>
                        <a:ext cx="5267325" cy="2697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410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i="1" dirty="0" smtClean="0"/>
              <a:t>N</a:t>
            </a:r>
            <a:r>
              <a:rPr lang="pl-PL" altLang="pl-PL" b="1" dirty="0" smtClean="0"/>
              <a:t>-</a:t>
            </a:r>
            <a:r>
              <a:rPr lang="pl-PL" altLang="pl-PL" b="1" dirty="0" err="1" smtClean="0"/>
              <a:t>directed</a:t>
            </a:r>
            <a:r>
              <a:rPr lang="pl-PL" altLang="pl-PL" b="1" dirty="0" smtClean="0"/>
              <a:t> </a:t>
            </a:r>
            <a:r>
              <a:rPr lang="pl-PL" altLang="pl-PL" b="1" dirty="0" err="1" smtClean="0"/>
              <a:t>fluorination</a:t>
            </a:r>
            <a:endParaRPr lang="pl-PL" altLang="pl-PL" b="1" baseline="-25000" dirty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911516"/>
              </p:ext>
            </p:extLst>
          </p:nvPr>
        </p:nvGraphicFramePr>
        <p:xfrm>
          <a:off x="2905125" y="1317625"/>
          <a:ext cx="6380163" cy="421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14" name="CS ChemDraw Drawing" r:id="rId3" imgW="6380676" imgH="4218164" progId="ChemDraw.Document.6.0">
                  <p:embed/>
                </p:oleObj>
              </mc:Choice>
              <mc:Fallback>
                <p:oleObj name="CS ChemDraw Drawing" r:id="rId3" imgW="6380676" imgH="421816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05125" y="1317625"/>
                        <a:ext cx="6380163" cy="4217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946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smtClean="0"/>
              <a:t>AgF</a:t>
            </a:r>
            <a:r>
              <a:rPr lang="pl-PL" altLang="pl-PL" b="1" baseline="-25000" dirty="0" smtClean="0"/>
              <a:t>2</a:t>
            </a:r>
            <a:r>
              <a:rPr lang="pl-PL" altLang="pl-PL" b="1" dirty="0" smtClean="0"/>
              <a:t> and XeF</a:t>
            </a:r>
            <a:r>
              <a:rPr lang="pl-PL" altLang="pl-PL" b="1" baseline="-25000" dirty="0" smtClean="0"/>
              <a:t>2</a:t>
            </a:r>
            <a:endParaRPr lang="pl-PL" altLang="pl-PL" b="1" baseline="-25000" dirty="0"/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457087"/>
              </p:ext>
            </p:extLst>
          </p:nvPr>
        </p:nvGraphicFramePr>
        <p:xfrm>
          <a:off x="1973263" y="1289050"/>
          <a:ext cx="8247062" cy="427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55" name="CS ChemDraw Drawing" r:id="rId3" imgW="8247606" imgH="4276019" progId="ChemDraw.Document.6.0">
                  <p:embed/>
                </p:oleObj>
              </mc:Choice>
              <mc:Fallback>
                <p:oleObj name="CS ChemDraw Drawing" r:id="rId3" imgW="8247606" imgH="427601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3263" y="1289050"/>
                        <a:ext cx="8247062" cy="427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647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smtClean="0"/>
              <a:t>SnBu</a:t>
            </a:r>
            <a:r>
              <a:rPr lang="pl-PL" altLang="pl-PL" b="1" baseline="-25000" dirty="0" smtClean="0"/>
              <a:t>3</a:t>
            </a:r>
            <a:r>
              <a:rPr lang="pl-PL" altLang="pl-PL" b="1" dirty="0" smtClean="0"/>
              <a:t> </a:t>
            </a:r>
            <a:r>
              <a:rPr lang="pl-PL" altLang="pl-PL" b="1" dirty="0" smtClean="0">
                <a:sym typeface="Wingdings" panose="05000000000000000000" pitchFamily="2" charset="2"/>
              </a:rPr>
              <a:t> F</a:t>
            </a:r>
            <a:endParaRPr lang="pl-PL" altLang="pl-PL" b="1" baseline="-25000" dirty="0"/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235240"/>
              </p:ext>
            </p:extLst>
          </p:nvPr>
        </p:nvGraphicFramePr>
        <p:xfrm>
          <a:off x="4073525" y="2119313"/>
          <a:ext cx="4044950" cy="261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97" name="CS ChemDraw Drawing" r:id="rId3" imgW="4044582" imgH="2618093" progId="ChemDraw.Document.6.0">
                  <p:embed/>
                </p:oleObj>
              </mc:Choice>
              <mc:Fallback>
                <p:oleObj name="CS ChemDraw Drawing" r:id="rId3" imgW="4044582" imgH="261809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73525" y="2119313"/>
                        <a:ext cx="4044950" cy="2617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205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 smtClean="0"/>
              <a:t>Enantioselective</a:t>
            </a:r>
            <a:r>
              <a:rPr lang="pl-PL" altLang="pl-PL" b="1" dirty="0" smtClean="0"/>
              <a:t>…</a:t>
            </a:r>
            <a:endParaRPr lang="pl-PL" altLang="pl-PL" b="1" baseline="-25000" dirty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728773"/>
              </p:ext>
            </p:extLst>
          </p:nvPr>
        </p:nvGraphicFramePr>
        <p:xfrm>
          <a:off x="3106738" y="2311400"/>
          <a:ext cx="5976937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61" name="CS ChemDraw Drawing" r:id="rId3" imgW="5976434" imgH="2232378" progId="ChemDraw.Document.6.0">
                  <p:embed/>
                </p:oleObj>
              </mc:Choice>
              <mc:Fallback>
                <p:oleObj name="CS ChemDraw Drawing" r:id="rId3" imgW="5976434" imgH="223237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06738" y="2311400"/>
                        <a:ext cx="5976937" cy="223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028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26858</TotalTime>
  <Words>109</Words>
  <Application>Microsoft Office PowerPoint</Application>
  <PresentationFormat>Panoramiczny</PresentationFormat>
  <Paragraphs>32</Paragraphs>
  <Slides>24</Slides>
  <Notes>1</Notes>
  <HiddenSlides>0</HiddenSlides>
  <MMClips>0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1" baseType="lpstr">
      <vt:lpstr>Arial</vt:lpstr>
      <vt:lpstr>Calibri</vt:lpstr>
      <vt:lpstr>Comic Sans MS</vt:lpstr>
      <vt:lpstr>Times New Roman</vt:lpstr>
      <vt:lpstr>Wingdings</vt:lpstr>
      <vt:lpstr>Motyw pakietu Office</vt:lpstr>
      <vt:lpstr>CS ChemDraw Drawing</vt:lpstr>
      <vt:lpstr>MODERN ORGANIC SYNTHESIS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</dc:title>
  <dc:creator>Marek</dc:creator>
  <cp:lastModifiedBy>Pizystrat</cp:lastModifiedBy>
  <cp:revision>1184</cp:revision>
  <dcterms:created xsi:type="dcterms:W3CDTF">2011-09-23T22:16:49Z</dcterms:created>
  <dcterms:modified xsi:type="dcterms:W3CDTF">2019-01-24T14:05:52Z</dcterms:modified>
</cp:coreProperties>
</file>