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301" r:id="rId2"/>
    <p:sldId id="431" r:id="rId3"/>
    <p:sldId id="461" r:id="rId4"/>
    <p:sldId id="465" r:id="rId5"/>
    <p:sldId id="434" r:id="rId6"/>
    <p:sldId id="435" r:id="rId7"/>
    <p:sldId id="436" r:id="rId8"/>
    <p:sldId id="462" r:id="rId9"/>
    <p:sldId id="437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60" r:id="rId22"/>
    <p:sldId id="452" r:id="rId23"/>
    <p:sldId id="463" r:id="rId24"/>
    <p:sldId id="453" r:id="rId25"/>
    <p:sldId id="454" r:id="rId26"/>
    <p:sldId id="455" r:id="rId27"/>
    <p:sldId id="464" r:id="rId28"/>
    <p:sldId id="322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FF"/>
    <a:srgbClr val="F4F7ED"/>
    <a:srgbClr val="84268E"/>
    <a:srgbClr val="4081D0"/>
    <a:srgbClr val="A63333"/>
    <a:srgbClr val="3B3721"/>
    <a:srgbClr val="607731"/>
    <a:srgbClr val="77933C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3356" autoAdjust="0"/>
  </p:normalViewPr>
  <p:slideViewPr>
    <p:cSldViewPr>
      <p:cViewPr varScale="1">
        <p:scale>
          <a:sx n="64" d="100"/>
          <a:sy n="64" d="100"/>
        </p:scale>
        <p:origin x="25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1F066-C44F-4075-9B6B-29B956DE2E82}" type="datetimeFigureOut">
              <a:rPr lang="pl-PL" smtClean="0"/>
              <a:t>2018-12-22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FC008-93E4-4D6C-96BE-0B1715FB0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75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FC008-93E4-4D6C-96BE-0B1715FB003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56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5204-3036-4FA5-A5D2-7FD2695BCB5D}" type="datetime1">
              <a:rPr lang="pl-PL" smtClean="0"/>
              <a:t>2018-12-22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1887-45A8-4300-894A-D8F350C3F235}" type="datetime1">
              <a:rPr lang="pl-PL" smtClean="0"/>
              <a:t>2018-12-22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D1A2-EE47-4B66-91F5-3ED341DBA2CA}" type="datetime1">
              <a:rPr lang="pl-PL" smtClean="0"/>
              <a:t>2018-12-22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7892-9867-41B3-A0C7-A0DFFA97E466}" type="datetime1">
              <a:rPr lang="pl-PL" smtClean="0"/>
              <a:t>2018-12-22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386-65DF-465F-BFB3-9EBEE4811910}" type="datetime1">
              <a:rPr lang="pl-PL" smtClean="0"/>
              <a:t>2018-12-22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A86-E44F-4BAD-BD35-FCEA68126D3B}" type="datetime1">
              <a:rPr lang="pl-PL" smtClean="0"/>
              <a:t>2018-12-22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33A6-A20D-4AAA-91F5-A69CB5A94E73}" type="datetime1">
              <a:rPr lang="pl-PL" smtClean="0"/>
              <a:t>2018-12-22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616-586E-4197-A28D-B1834B853F6B}" type="datetime1">
              <a:rPr lang="pl-PL" smtClean="0"/>
              <a:t>2018-12-22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4D71-DD34-4D61-A35F-C003177C6682}" type="datetime1">
              <a:rPr lang="pl-PL" smtClean="0"/>
              <a:t>2018-12-22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45E5-B404-4A8B-9976-159C680B6194}" type="datetime1">
              <a:rPr lang="pl-PL" smtClean="0"/>
              <a:t>2018-12-22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2620-3BC3-41B4-8AD2-DCEF0FEC9002}" type="datetime1">
              <a:rPr lang="pl-PL" smtClean="0"/>
              <a:t>2018-12-22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63F66-56BE-4E4D-81A8-F8B13C1BB2BC}" type="datetime1">
              <a:rPr lang="pl-PL" smtClean="0"/>
              <a:t>2018-12-22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04664"/>
            <a:ext cx="9144000" cy="1944216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Comic Sans MS" panose="030F0702030302020204" pitchFamily="66" charset="0"/>
              </a:rPr>
              <a:t>MODERN ORGANIC SYNTHESIS</a:t>
            </a:r>
            <a:endParaRPr lang="en-AU" sz="3600" b="1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4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9901" y="5661248"/>
            <a:ext cx="9144000" cy="1008112"/>
          </a:xfrm>
        </p:spPr>
        <p:txBody>
          <a:bodyPr>
            <a:normAutofit/>
          </a:bodyPr>
          <a:lstStyle/>
          <a:p>
            <a:r>
              <a:rPr lang="pl-PL" sz="2800" b="1" u="sng" dirty="0">
                <a:solidFill>
                  <a:schemeClr val="tx1"/>
                </a:solidFill>
                <a:latin typeface="Comic Sans MS" pitchFamily="66" charset="0"/>
              </a:rPr>
              <a:t>Daniel T. </a:t>
            </a:r>
            <a:r>
              <a:rPr lang="pl-PL" sz="2800" b="1" u="sng" dirty="0" smtClean="0">
                <a:solidFill>
                  <a:schemeClr val="tx1"/>
                </a:solidFill>
                <a:latin typeface="Comic Sans MS" pitchFamily="66" charset="0"/>
              </a:rPr>
              <a:t>Gryko</a:t>
            </a:r>
            <a:endParaRPr lang="en-AU" sz="2800" i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pl-PL" sz="2800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59496" y="2132856"/>
            <a:ext cx="936104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Comic Sans MS" panose="030F0702030302020204" pitchFamily="66" charset="0"/>
              </a:rPr>
              <a:t>2</a:t>
            </a:r>
            <a:r>
              <a:rPr lang="pl-PL" sz="3600" b="1" dirty="0" smtClean="0">
                <a:latin typeface="Comic Sans MS" panose="030F0702030302020204" pitchFamily="66" charset="0"/>
              </a:rPr>
              <a:t>. </a:t>
            </a:r>
            <a:r>
              <a:rPr lang="pl-PL" sz="3600" b="1" dirty="0" err="1" smtClean="0">
                <a:latin typeface="Comic Sans MS" panose="030F0702030302020204" pitchFamily="66" charset="0"/>
              </a:rPr>
              <a:t>Directed</a:t>
            </a:r>
            <a:r>
              <a:rPr lang="pl-PL" sz="3600" b="1" dirty="0" smtClean="0">
                <a:latin typeface="Comic Sans MS" panose="030F0702030302020204" pitchFamily="66" charset="0"/>
              </a:rPr>
              <a:t> C-H </a:t>
            </a:r>
            <a:r>
              <a:rPr lang="pl-PL" sz="3600" b="1" dirty="0" err="1" smtClean="0">
                <a:latin typeface="Comic Sans MS" panose="030F0702030302020204" pitchFamily="66" charset="0"/>
              </a:rPr>
              <a:t>functionalization</a:t>
            </a:r>
            <a:r>
              <a:rPr lang="pl-PL" sz="3600" b="1" dirty="0" smtClean="0">
                <a:latin typeface="Comic Sans MS" panose="030F0702030302020204" pitchFamily="66" charset="0"/>
              </a:rPr>
              <a:t> Part I</a:t>
            </a:r>
            <a:endParaRPr lang="en-AU" sz="3600" b="1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4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Co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456941"/>
              </p:ext>
            </p:extLst>
          </p:nvPr>
        </p:nvGraphicFramePr>
        <p:xfrm>
          <a:off x="711200" y="993775"/>
          <a:ext cx="10771188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6" name="CS ChemDraw Drawing" r:id="rId3" imgW="10771208" imgH="4868686" progId="ChemDraw.Document.6.0">
                  <p:embed/>
                </p:oleObj>
              </mc:Choice>
              <mc:Fallback>
                <p:oleObj name="CS ChemDraw Drawing" r:id="rId3" imgW="10771208" imgH="48686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200" y="993775"/>
                        <a:ext cx="10771188" cy="486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Co</a:t>
            </a:r>
            <a:endParaRPr lang="pl-PL" altLang="pl-PL" b="1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400616"/>
              </p:ext>
            </p:extLst>
          </p:nvPr>
        </p:nvGraphicFramePr>
        <p:xfrm>
          <a:off x="836613" y="1095970"/>
          <a:ext cx="10518775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8" name="CS ChemDraw Drawing" r:id="rId3" imgW="10519484" imgH="5212997" progId="ChemDraw.Document.6.0">
                  <p:embed/>
                </p:oleObj>
              </mc:Choice>
              <mc:Fallback>
                <p:oleObj name="CS ChemDraw Drawing" r:id="rId3" imgW="10519484" imgH="52129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13" y="1095970"/>
                        <a:ext cx="10518775" cy="521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Co</a:t>
            </a:r>
            <a:endParaRPr lang="pl-PL" alt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691015"/>
              </p:ext>
            </p:extLst>
          </p:nvPr>
        </p:nvGraphicFramePr>
        <p:xfrm>
          <a:off x="463550" y="1252538"/>
          <a:ext cx="11266488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4" name="CS ChemDraw Drawing" r:id="rId3" imgW="11266538" imgH="4349044" progId="ChemDraw.Document.6.0">
                  <p:embed/>
                </p:oleObj>
              </mc:Choice>
              <mc:Fallback>
                <p:oleObj name="CS ChemDraw Drawing" r:id="rId3" imgW="11266538" imgH="43490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550" y="1252538"/>
                        <a:ext cx="11266488" cy="434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2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Manganese-catalyzed</a:t>
            </a:r>
            <a:r>
              <a:rPr lang="pl-PL" altLang="pl-PL" b="1" dirty="0" smtClean="0"/>
              <a:t> C-H </a:t>
            </a:r>
            <a:r>
              <a:rPr lang="pl-PL" altLang="pl-PL" b="1" dirty="0" err="1" smtClean="0"/>
              <a:t>activation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0813"/>
              </p:ext>
            </p:extLst>
          </p:nvPr>
        </p:nvGraphicFramePr>
        <p:xfrm>
          <a:off x="3209925" y="1839913"/>
          <a:ext cx="5770563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6" name="CS ChemDraw Drawing" r:id="rId3" imgW="5770958" imgH="3178528" progId="ChemDraw.Document.6.0">
                  <p:embed/>
                </p:oleObj>
              </mc:Choice>
              <mc:Fallback>
                <p:oleObj name="CS ChemDraw Drawing" r:id="rId3" imgW="5770958" imgH="31785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9925" y="1839913"/>
                        <a:ext cx="5770563" cy="317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9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Mn-</a:t>
            </a:r>
            <a:r>
              <a:rPr lang="pl-PL" altLang="pl-PL" b="1" dirty="0" err="1" smtClean="0"/>
              <a:t>catalyzed</a:t>
            </a:r>
            <a:r>
              <a:rPr lang="pl-PL" altLang="pl-PL" b="1" dirty="0" smtClean="0"/>
              <a:t> </a:t>
            </a:r>
            <a:r>
              <a:rPr lang="pl-PL" altLang="pl-PL" b="1" dirty="0"/>
              <a:t>C-H </a:t>
            </a:r>
            <a:r>
              <a:rPr lang="pl-PL" altLang="pl-PL" b="1" dirty="0" err="1"/>
              <a:t>activation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98715"/>
              </p:ext>
            </p:extLst>
          </p:nvPr>
        </p:nvGraphicFramePr>
        <p:xfrm>
          <a:off x="1408113" y="1838325"/>
          <a:ext cx="9377362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19" name="CS ChemDraw Drawing" r:id="rId3" imgW="9376660" imgH="3180292" progId="ChemDraw.Document.6.0">
                  <p:embed/>
                </p:oleObj>
              </mc:Choice>
              <mc:Fallback>
                <p:oleObj name="CS ChemDraw Drawing" r:id="rId3" imgW="9376660" imgH="31802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8113" y="1838325"/>
                        <a:ext cx="9377362" cy="317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2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Mn-</a:t>
            </a:r>
            <a:r>
              <a:rPr lang="pl-PL" altLang="pl-PL" b="1" dirty="0" err="1"/>
              <a:t>catalyzed</a:t>
            </a:r>
            <a:r>
              <a:rPr lang="pl-PL" altLang="pl-PL" b="1" dirty="0"/>
              <a:t> C-H </a:t>
            </a:r>
            <a:r>
              <a:rPr lang="pl-PL" altLang="pl-PL" b="1" dirty="0" err="1"/>
              <a:t>activation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902694"/>
              </p:ext>
            </p:extLst>
          </p:nvPr>
        </p:nvGraphicFramePr>
        <p:xfrm>
          <a:off x="3154363" y="1252538"/>
          <a:ext cx="5881687" cy="524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3" name="CS ChemDraw Drawing" r:id="rId3" imgW="5882169" imgH="5242278" progId="ChemDraw.Document.6.0">
                  <p:embed/>
                </p:oleObj>
              </mc:Choice>
              <mc:Fallback>
                <p:oleObj name="CS ChemDraw Drawing" r:id="rId3" imgW="5882169" imgH="52422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4363" y="1252538"/>
                        <a:ext cx="5881687" cy="524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6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Mn-</a:t>
            </a:r>
            <a:r>
              <a:rPr lang="pl-PL" altLang="pl-PL" b="1" dirty="0" err="1"/>
              <a:t>catalyzed</a:t>
            </a:r>
            <a:r>
              <a:rPr lang="pl-PL" altLang="pl-PL" b="1" dirty="0"/>
              <a:t> C-H </a:t>
            </a:r>
            <a:r>
              <a:rPr lang="pl-PL" altLang="pl-PL" b="1" dirty="0" err="1"/>
              <a:t>activation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766057"/>
              </p:ext>
            </p:extLst>
          </p:nvPr>
        </p:nvGraphicFramePr>
        <p:xfrm>
          <a:off x="1165225" y="1214438"/>
          <a:ext cx="986472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65" name="CS ChemDraw Drawing" r:id="rId3" imgW="9864701" imgH="4952723" progId="ChemDraw.Document.6.0">
                  <p:embed/>
                </p:oleObj>
              </mc:Choice>
              <mc:Fallback>
                <p:oleObj name="CS ChemDraw Drawing" r:id="rId3" imgW="9864701" imgH="49527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5225" y="1214438"/>
                        <a:ext cx="9864725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8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Mn-</a:t>
            </a:r>
            <a:r>
              <a:rPr lang="pl-PL" altLang="pl-PL" b="1" dirty="0" err="1"/>
              <a:t>catalyzed</a:t>
            </a:r>
            <a:r>
              <a:rPr lang="pl-PL" altLang="pl-PL" b="1" dirty="0"/>
              <a:t> C-H </a:t>
            </a:r>
            <a:r>
              <a:rPr lang="pl-PL" altLang="pl-PL" b="1" dirty="0" err="1"/>
              <a:t>activation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844213"/>
              </p:ext>
            </p:extLst>
          </p:nvPr>
        </p:nvGraphicFramePr>
        <p:xfrm>
          <a:off x="1633538" y="1398588"/>
          <a:ext cx="8924925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9" name="CS ChemDraw Drawing" r:id="rId3" imgW="8924403" imgH="4058003" progId="ChemDraw.Document.6.0">
                  <p:embed/>
                </p:oleObj>
              </mc:Choice>
              <mc:Fallback>
                <p:oleObj name="CS ChemDraw Drawing" r:id="rId3" imgW="8924403" imgH="40580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3538" y="1398588"/>
                        <a:ext cx="8924925" cy="405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0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Mn-</a:t>
            </a:r>
            <a:r>
              <a:rPr lang="pl-PL" altLang="pl-PL" b="1" dirty="0" err="1"/>
              <a:t>catalyzed</a:t>
            </a:r>
            <a:r>
              <a:rPr lang="pl-PL" altLang="pl-PL" b="1" dirty="0"/>
              <a:t> C-H </a:t>
            </a:r>
            <a:r>
              <a:rPr lang="pl-PL" altLang="pl-PL" b="1" dirty="0" err="1"/>
              <a:t>activation</a:t>
            </a:r>
            <a:endParaRPr lang="pl-PL" alt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066031"/>
              </p:ext>
            </p:extLst>
          </p:nvPr>
        </p:nvGraphicFramePr>
        <p:xfrm>
          <a:off x="2746375" y="1082675"/>
          <a:ext cx="6699250" cy="544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3" name="CS ChemDraw Drawing" r:id="rId3" imgW="6699358" imgH="5442343" progId="ChemDraw.Document.6.0">
                  <p:embed/>
                </p:oleObj>
              </mc:Choice>
              <mc:Fallback>
                <p:oleObj name="CS ChemDraw Drawing" r:id="rId3" imgW="6699358" imgH="54423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6375" y="1082675"/>
                        <a:ext cx="6699250" cy="544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9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Mn-</a:t>
            </a:r>
            <a:r>
              <a:rPr lang="pl-PL" altLang="pl-PL" b="1" dirty="0" err="1"/>
              <a:t>catalyzed</a:t>
            </a:r>
            <a:r>
              <a:rPr lang="pl-PL" altLang="pl-PL" b="1" dirty="0"/>
              <a:t> C-H </a:t>
            </a:r>
            <a:r>
              <a:rPr lang="pl-PL" altLang="pl-PL" b="1" dirty="0" err="1"/>
              <a:t>activation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240404"/>
              </p:ext>
            </p:extLst>
          </p:nvPr>
        </p:nvGraphicFramePr>
        <p:xfrm>
          <a:off x="2887663" y="2185988"/>
          <a:ext cx="6416675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6" name="CS ChemDraw Drawing" r:id="rId3" imgW="6417393" imgH="2482144" progId="ChemDraw.Document.6.0">
                  <p:embed/>
                </p:oleObj>
              </mc:Choice>
              <mc:Fallback>
                <p:oleObj name="CS ChemDraw Drawing" r:id="rId3" imgW="6417393" imgH="24821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7663" y="2185988"/>
                        <a:ext cx="6416675" cy="248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1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General idea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072714"/>
              </p:ext>
            </p:extLst>
          </p:nvPr>
        </p:nvGraphicFramePr>
        <p:xfrm>
          <a:off x="3743325" y="2921000"/>
          <a:ext cx="470376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69" name="CS ChemDraw Drawing" r:id="rId3" imgW="4703282" imgH="1014984" progId="ChemDraw.Document.6.0">
                  <p:embed/>
                </p:oleObj>
              </mc:Choice>
              <mc:Fallback>
                <p:oleObj name="CS ChemDraw Drawing" r:id="rId3" imgW="4703282" imgH="10149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3325" y="2921000"/>
                        <a:ext cx="4703763" cy="10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9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8-Aminoquinoline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450393"/>
              </p:ext>
            </p:extLst>
          </p:nvPr>
        </p:nvGraphicFramePr>
        <p:xfrm>
          <a:off x="2430463" y="764704"/>
          <a:ext cx="7331075" cy="606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3" name="CS ChemDraw Drawing" r:id="rId3" imgW="7331440" imgH="6064956" progId="ChemDraw.Document.6.0">
                  <p:embed/>
                </p:oleObj>
              </mc:Choice>
              <mc:Fallback>
                <p:oleObj name="CS ChemDraw Drawing" r:id="rId3" imgW="7331440" imgH="60649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0463" y="764704"/>
                        <a:ext cx="7331075" cy="606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4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8-Aminoquinoline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533945"/>
              </p:ext>
            </p:extLst>
          </p:nvPr>
        </p:nvGraphicFramePr>
        <p:xfrm>
          <a:off x="682625" y="1336675"/>
          <a:ext cx="10828338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2" name="CS ChemDraw Drawing" r:id="rId3" imgW="10829109" imgH="4182886" progId="ChemDraw.Document.6.0">
                  <p:embed/>
                </p:oleObj>
              </mc:Choice>
              <mc:Fallback>
                <p:oleObj name="CS ChemDraw Drawing" r:id="rId3" imgW="10829109" imgH="41828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625" y="1336675"/>
                        <a:ext cx="10828338" cy="418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8-Aminoquinoline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422452"/>
              </p:ext>
            </p:extLst>
          </p:nvPr>
        </p:nvGraphicFramePr>
        <p:xfrm>
          <a:off x="2493963" y="1527175"/>
          <a:ext cx="7204075" cy="380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09" name="CS ChemDraw Drawing" r:id="rId3" imgW="7203683" imgH="3802657" progId="ChemDraw.Document.6.0">
                  <p:embed/>
                </p:oleObj>
              </mc:Choice>
              <mc:Fallback>
                <p:oleObj name="CS ChemDraw Drawing" r:id="rId3" imgW="7203683" imgH="380265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3963" y="1527175"/>
                        <a:ext cx="7204075" cy="380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5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8-Aminoquinoline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312177"/>
              </p:ext>
            </p:extLst>
          </p:nvPr>
        </p:nvGraphicFramePr>
        <p:xfrm>
          <a:off x="2500313" y="1030436"/>
          <a:ext cx="7189787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8" name="CS ChemDraw Drawing" r:id="rId3" imgW="7189867" imgH="5423606" progId="ChemDraw.Document.6.0">
                  <p:embed/>
                </p:oleObj>
              </mc:Choice>
              <mc:Fallback>
                <p:oleObj name="CS ChemDraw Drawing" r:id="rId3" imgW="7189867" imgH="54236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0313" y="1030436"/>
                        <a:ext cx="7189787" cy="542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8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79376" y="125760"/>
            <a:ext cx="114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8-Aminoquinoline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424725"/>
              </p:ext>
            </p:extLst>
          </p:nvPr>
        </p:nvGraphicFramePr>
        <p:xfrm>
          <a:off x="2420938" y="1632743"/>
          <a:ext cx="7348537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0" name="CS ChemDraw Drawing" r:id="rId3" imgW="7348387" imgH="4100689" progId="ChemDraw.Document.6.0">
                  <p:embed/>
                </p:oleObj>
              </mc:Choice>
              <mc:Fallback>
                <p:oleObj name="CS ChemDraw Drawing" r:id="rId3" imgW="7348387" imgH="41006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0938" y="1632743"/>
                        <a:ext cx="7348537" cy="410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8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79376" y="125760"/>
            <a:ext cx="114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8-Aminoquinoline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439525"/>
              </p:ext>
            </p:extLst>
          </p:nvPr>
        </p:nvGraphicFramePr>
        <p:xfrm>
          <a:off x="2424113" y="1409700"/>
          <a:ext cx="7342187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8" name="CS ChemDraw Drawing" r:id="rId3" imgW="7342385" imgH="4035425" progId="ChemDraw.Document.6.0">
                  <p:embed/>
                </p:oleObj>
              </mc:Choice>
              <mc:Fallback>
                <p:oleObj name="CS ChemDraw Drawing" r:id="rId3" imgW="7342385" imgH="40354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4113" y="1409700"/>
                        <a:ext cx="7342187" cy="403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3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79376" y="125760"/>
            <a:ext cx="114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8-Aminoquinoline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381390"/>
              </p:ext>
            </p:extLst>
          </p:nvPr>
        </p:nvGraphicFramePr>
        <p:xfrm>
          <a:off x="2424113" y="1358900"/>
          <a:ext cx="7342187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2" name="CS ChemDraw Drawing" r:id="rId3" imgW="7342385" imgH="4139142" progId="ChemDraw.Document.6.0">
                  <p:embed/>
                </p:oleObj>
              </mc:Choice>
              <mc:Fallback>
                <p:oleObj name="CS ChemDraw Drawing" r:id="rId3" imgW="7342385" imgH="41391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4113" y="1358900"/>
                        <a:ext cx="7342187" cy="413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5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79376" y="125760"/>
            <a:ext cx="114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8-Aminoquinoline – </a:t>
            </a:r>
            <a:r>
              <a:rPr lang="pl-PL" altLang="pl-PL" b="1" dirty="0" err="1" smtClean="0"/>
              <a:t>how</a:t>
            </a:r>
            <a:r>
              <a:rPr lang="pl-PL" altLang="pl-PL" b="1" dirty="0" smtClean="0"/>
              <a:t> to </a:t>
            </a:r>
            <a:r>
              <a:rPr lang="pl-PL" altLang="pl-PL" b="1" dirty="0" err="1" smtClean="0"/>
              <a:t>remove</a:t>
            </a:r>
            <a:r>
              <a:rPr lang="pl-PL" altLang="pl-PL" b="1" dirty="0" smtClean="0"/>
              <a:t>?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195268"/>
              </p:ext>
            </p:extLst>
          </p:nvPr>
        </p:nvGraphicFramePr>
        <p:xfrm>
          <a:off x="2184400" y="1800225"/>
          <a:ext cx="7821613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0" name="CS ChemDraw Drawing" r:id="rId3" imgW="7821121" imgH="3255081" progId="ChemDraw.Document.6.0">
                  <p:embed/>
                </p:oleObj>
              </mc:Choice>
              <mc:Fallback>
                <p:oleObj name="CS ChemDraw Drawing" r:id="rId3" imgW="7821121" imgH="32550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4400" y="1800225"/>
                        <a:ext cx="7821613" cy="325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62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19"/>
          <p:cNvSpPr>
            <a:spLocks noGrp="1"/>
          </p:cNvSpPr>
          <p:nvPr>
            <p:ph idx="1"/>
          </p:nvPr>
        </p:nvSpPr>
        <p:spPr>
          <a:xfrm>
            <a:off x="551384" y="1196751"/>
            <a:ext cx="10945216" cy="344948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400" dirty="0" smtClean="0">
                <a:latin typeface="Comic Sans MS" panose="030F0702030302020204" pitchFamily="66" charset="0"/>
              </a:rPr>
              <a:t>L. Ackermann, </a:t>
            </a:r>
            <a:r>
              <a:rPr lang="pl-PL" sz="2400" i="1" dirty="0" smtClean="0">
                <a:latin typeface="Comic Sans MS" panose="030F0702030302020204" pitchFamily="66" charset="0"/>
              </a:rPr>
              <a:t>ACS </a:t>
            </a:r>
            <a:r>
              <a:rPr lang="pl-PL" sz="2400" i="1" dirty="0" err="1" smtClean="0">
                <a:latin typeface="Comic Sans MS" panose="030F0702030302020204" pitchFamily="66" charset="0"/>
              </a:rPr>
              <a:t>Cat</a:t>
            </a:r>
            <a:r>
              <a:rPr lang="pl-PL" sz="2400" dirty="0" smtClean="0">
                <a:latin typeface="Comic Sans MS" panose="030F0702030302020204" pitchFamily="66" charset="0"/>
              </a:rPr>
              <a:t>. </a:t>
            </a:r>
            <a:r>
              <a:rPr lang="pl-PL" sz="2400" b="1" dirty="0" smtClean="0">
                <a:latin typeface="Comic Sans MS" panose="030F0702030302020204" pitchFamily="66" charset="0"/>
              </a:rPr>
              <a:t>2016</a:t>
            </a:r>
            <a:r>
              <a:rPr lang="pl-PL" sz="2400" dirty="0" smtClean="0"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latin typeface="Comic Sans MS" panose="030F0702030302020204" pitchFamily="66" charset="0"/>
              </a:rPr>
              <a:t>6</a:t>
            </a:r>
            <a:r>
              <a:rPr lang="pl-PL" sz="2400" dirty="0" smtClean="0">
                <a:latin typeface="Comic Sans MS" panose="030F0702030302020204" pitchFamily="66" charset="0"/>
              </a:rPr>
              <a:t>, 3743.</a:t>
            </a:r>
          </a:p>
          <a:p>
            <a:pPr>
              <a:lnSpc>
                <a:spcPct val="150000"/>
              </a:lnSpc>
              <a:defRPr/>
            </a:pPr>
            <a:r>
              <a:rPr lang="pl-PL" sz="2400" dirty="0">
                <a:latin typeface="Comic Sans MS" panose="030F0702030302020204" pitchFamily="66" charset="0"/>
              </a:rPr>
              <a:t>L. </a:t>
            </a:r>
            <a:r>
              <a:rPr lang="pl-PL" sz="2400" dirty="0" smtClean="0">
                <a:latin typeface="Comic Sans MS" panose="030F0702030302020204" pitchFamily="66" charset="0"/>
              </a:rPr>
              <a:t>Ackermann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>
                <a:latin typeface="Comic Sans MS" panose="030F0702030302020204" pitchFamily="66" charset="0"/>
              </a:rPr>
              <a:t>ACS </a:t>
            </a:r>
            <a:r>
              <a:rPr lang="pl-PL" sz="2400" i="1" dirty="0" err="1">
                <a:latin typeface="Comic Sans MS" panose="030F0702030302020204" pitchFamily="66" charset="0"/>
              </a:rPr>
              <a:t>Cat</a:t>
            </a:r>
            <a:r>
              <a:rPr lang="pl-PL" sz="2400" dirty="0">
                <a:latin typeface="Comic Sans MS" panose="030F0702030302020204" pitchFamily="66" charset="0"/>
              </a:rPr>
              <a:t>. </a:t>
            </a:r>
            <a:r>
              <a:rPr lang="pl-PL" sz="2400" b="1" dirty="0">
                <a:latin typeface="Comic Sans MS" panose="030F0702030302020204" pitchFamily="66" charset="0"/>
              </a:rPr>
              <a:t>2016</a:t>
            </a:r>
            <a:r>
              <a:rPr lang="pl-PL" sz="2400" dirty="0">
                <a:latin typeface="Comic Sans MS" panose="030F0702030302020204" pitchFamily="66" charset="0"/>
              </a:rPr>
              <a:t>, </a:t>
            </a:r>
            <a:r>
              <a:rPr lang="pl-PL" sz="2400" i="1" dirty="0">
                <a:latin typeface="Comic Sans MS" panose="030F0702030302020204" pitchFamily="66" charset="0"/>
              </a:rPr>
              <a:t>6</a:t>
            </a:r>
            <a:r>
              <a:rPr lang="pl-PL" sz="2400" dirty="0">
                <a:latin typeface="Comic Sans MS" panose="030F0702030302020204" pitchFamily="66" charset="0"/>
              </a:rPr>
              <a:t>, </a:t>
            </a:r>
            <a:r>
              <a:rPr lang="pl-PL" sz="2400" dirty="0" smtClean="0">
                <a:latin typeface="Comic Sans MS" panose="030F0702030302020204" pitchFamily="66" charset="0"/>
              </a:rPr>
              <a:t>498.</a:t>
            </a:r>
            <a:endParaRPr lang="pl-PL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M. </a:t>
            </a:r>
            <a:r>
              <a:rPr lang="pl-PL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Schnurch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Chem. </a:t>
            </a:r>
            <a:r>
              <a:rPr lang="pl-PL" sz="24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Soc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pl-PL" sz="24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Rev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2018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47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6603.</a:t>
            </a:r>
            <a:endParaRPr lang="en-A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981200" y="161918"/>
            <a:ext cx="8229600" cy="8188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Key</a:t>
            </a:r>
            <a:r>
              <a:rPr lang="pl-PL" altLang="pl-PL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literature</a:t>
            </a:r>
            <a:endParaRPr lang="en-AU" altLang="pl-PL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Co - </a:t>
            </a:r>
            <a:r>
              <a:rPr lang="pl-PL" altLang="pl-PL" b="1" dirty="0" err="1" smtClean="0"/>
              <a:t>hydroarylation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reactions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956426"/>
              </p:ext>
            </p:extLst>
          </p:nvPr>
        </p:nvGraphicFramePr>
        <p:xfrm>
          <a:off x="1381125" y="974725"/>
          <a:ext cx="9431338" cy="490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0" name="CS ChemDraw Drawing" r:id="rId3" imgW="9431948" imgH="4907419" progId="ChemDraw.Document.6.0">
                  <p:embed/>
                </p:oleObj>
              </mc:Choice>
              <mc:Fallback>
                <p:oleObj name="CS ChemDraw Drawing" r:id="rId3" imgW="9431948" imgH="49074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125" y="974725"/>
                        <a:ext cx="9431338" cy="490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4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Co - </a:t>
            </a:r>
            <a:r>
              <a:rPr lang="pl-PL" altLang="pl-PL" b="1" dirty="0" err="1" smtClean="0"/>
              <a:t>hydroarylation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reactions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29606"/>
              </p:ext>
            </p:extLst>
          </p:nvPr>
        </p:nvGraphicFramePr>
        <p:xfrm>
          <a:off x="2387600" y="953219"/>
          <a:ext cx="7415213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8" name="CS ChemDraw Drawing" r:id="rId3" imgW="7415113" imgH="5571419" progId="ChemDraw.Document.6.0">
                  <p:embed/>
                </p:oleObj>
              </mc:Choice>
              <mc:Fallback>
                <p:oleObj name="CS ChemDraw Drawing" r:id="rId3" imgW="7415113" imgH="5571419" progId="ChemDraw.Document.6.0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7600" y="953219"/>
                        <a:ext cx="7415213" cy="557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9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Co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113624"/>
              </p:ext>
            </p:extLst>
          </p:nvPr>
        </p:nvGraphicFramePr>
        <p:xfrm>
          <a:off x="1450975" y="980728"/>
          <a:ext cx="9291638" cy="570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2" name="CS ChemDraw Drawing" r:id="rId3" imgW="9291719" imgH="5701284" progId="ChemDraw.Document.6.0">
                  <p:embed/>
                </p:oleObj>
              </mc:Choice>
              <mc:Fallback>
                <p:oleObj name="CS ChemDraw Drawing" r:id="rId3" imgW="9291719" imgH="57012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0975" y="980728"/>
                        <a:ext cx="9291638" cy="570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8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Proposed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mechanism</a:t>
            </a:r>
            <a:r>
              <a:rPr lang="pl-PL" altLang="pl-PL" b="1" dirty="0" smtClean="0"/>
              <a:t> for the </a:t>
            </a:r>
            <a:r>
              <a:rPr lang="pl-PL" altLang="pl-PL" b="1" dirty="0" err="1" smtClean="0"/>
              <a:t>hydroarylations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02659"/>
              </p:ext>
            </p:extLst>
          </p:nvPr>
        </p:nvGraphicFramePr>
        <p:xfrm>
          <a:off x="2151063" y="1130300"/>
          <a:ext cx="7889875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0" name="CS ChemDraw Drawing" r:id="rId3" imgW="7889847" imgH="4596523" progId="ChemDraw.Document.6.0">
                  <p:embed/>
                </p:oleObj>
              </mc:Choice>
              <mc:Fallback>
                <p:oleObj name="CS ChemDraw Drawing" r:id="rId3" imgW="7889847" imgH="45965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1063" y="1130300"/>
                        <a:ext cx="7889875" cy="459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4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Co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538810"/>
              </p:ext>
            </p:extLst>
          </p:nvPr>
        </p:nvGraphicFramePr>
        <p:xfrm>
          <a:off x="60325" y="962496"/>
          <a:ext cx="12072938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7" name="CS ChemDraw Drawing" r:id="rId3" imgW="12072993" imgH="5131447" progId="ChemDraw.Document.6.0">
                  <p:embed/>
                </p:oleObj>
              </mc:Choice>
              <mc:Fallback>
                <p:oleObj name="CS ChemDraw Drawing" r:id="rId3" imgW="12072993" imgH="51314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25" y="962496"/>
                        <a:ext cx="12072938" cy="513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Co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62639"/>
              </p:ext>
            </p:extLst>
          </p:nvPr>
        </p:nvGraphicFramePr>
        <p:xfrm>
          <a:off x="1776698" y="1158821"/>
          <a:ext cx="86741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1" name="CS ChemDraw Drawing" r:id="rId3" imgW="8674443" imgH="5118806" progId="ChemDraw.Document.6.0">
                  <p:embed/>
                </p:oleObj>
              </mc:Choice>
              <mc:Fallback>
                <p:oleObj name="CS ChemDraw Drawing" r:id="rId3" imgW="8674443" imgH="51188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6698" y="1158821"/>
                        <a:ext cx="8674100" cy="511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1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Co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442489"/>
              </p:ext>
            </p:extLst>
          </p:nvPr>
        </p:nvGraphicFramePr>
        <p:xfrm>
          <a:off x="615950" y="907181"/>
          <a:ext cx="10960100" cy="56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0" name="CS ChemDraw Drawing" r:id="rId3" imgW="10960090" imgH="5618339" progId="ChemDraw.Document.6.0">
                  <p:embed/>
                </p:oleObj>
              </mc:Choice>
              <mc:Fallback>
                <p:oleObj name="CS ChemDraw Drawing" r:id="rId3" imgW="10960090" imgH="56183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950" y="907181"/>
                        <a:ext cx="10960100" cy="561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0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21363</TotalTime>
  <Words>115</Words>
  <Application>Microsoft Office PowerPoint</Application>
  <PresentationFormat>Panoramiczny</PresentationFormat>
  <Paragraphs>34</Paragraphs>
  <Slides>28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Arial</vt:lpstr>
      <vt:lpstr>Calibri</vt:lpstr>
      <vt:lpstr>Comic Sans MS</vt:lpstr>
      <vt:lpstr>Motyw pakietu Office</vt:lpstr>
      <vt:lpstr>CS ChemDraw Drawing</vt:lpstr>
      <vt:lpstr>MODERN ORGANIC SYNTHESIS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</dc:title>
  <dc:creator>Marek</dc:creator>
  <cp:lastModifiedBy>Pizystrat</cp:lastModifiedBy>
  <cp:revision>960</cp:revision>
  <dcterms:created xsi:type="dcterms:W3CDTF">2011-09-23T22:16:49Z</dcterms:created>
  <dcterms:modified xsi:type="dcterms:W3CDTF">2018-12-22T19:57:49Z</dcterms:modified>
</cp:coreProperties>
</file>