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2"/>
  </p:notesMasterIdLst>
  <p:sldIdLst>
    <p:sldId id="301" r:id="rId2"/>
    <p:sldId id="437" r:id="rId3"/>
    <p:sldId id="439" r:id="rId4"/>
    <p:sldId id="440" r:id="rId5"/>
    <p:sldId id="441" r:id="rId6"/>
    <p:sldId id="477" r:id="rId7"/>
    <p:sldId id="478" r:id="rId8"/>
    <p:sldId id="431" r:id="rId9"/>
    <p:sldId id="470" r:id="rId10"/>
    <p:sldId id="471" r:id="rId11"/>
    <p:sldId id="472" r:id="rId12"/>
    <p:sldId id="473" r:id="rId13"/>
    <p:sldId id="479" r:id="rId14"/>
    <p:sldId id="474" r:id="rId15"/>
    <p:sldId id="475" r:id="rId16"/>
    <p:sldId id="476" r:id="rId17"/>
    <p:sldId id="469" r:id="rId18"/>
    <p:sldId id="461" r:id="rId19"/>
    <p:sldId id="465" r:id="rId20"/>
    <p:sldId id="466" r:id="rId21"/>
    <p:sldId id="434" r:id="rId22"/>
    <p:sldId id="435" r:id="rId23"/>
    <p:sldId id="468" r:id="rId24"/>
    <p:sldId id="436" r:id="rId25"/>
    <p:sldId id="462" r:id="rId26"/>
    <p:sldId id="467" r:id="rId27"/>
    <p:sldId id="442" r:id="rId28"/>
    <p:sldId id="443" r:id="rId29"/>
    <p:sldId id="480" r:id="rId30"/>
    <p:sldId id="322" r:id="rId3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00FF"/>
    <a:srgbClr val="F4F7ED"/>
    <a:srgbClr val="84268E"/>
    <a:srgbClr val="4081D0"/>
    <a:srgbClr val="A63333"/>
    <a:srgbClr val="3B3721"/>
    <a:srgbClr val="607731"/>
    <a:srgbClr val="77933C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Styl pośredni 4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74" autoAdjust="0"/>
    <p:restoredTop sz="93356" autoAdjust="0"/>
  </p:normalViewPr>
  <p:slideViewPr>
    <p:cSldViewPr>
      <p:cViewPr varScale="1">
        <p:scale>
          <a:sx n="103" d="100"/>
          <a:sy n="103" d="100"/>
        </p:scale>
        <p:origin x="138" y="5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1F066-C44F-4075-9B6B-29B956DE2E82}" type="datetimeFigureOut">
              <a:rPr lang="pl-PL" smtClean="0"/>
              <a:t>2018-12-08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FC008-93E4-4D6C-96BE-0B1715FB00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758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FC008-93E4-4D6C-96BE-0B1715FB003F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3562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5204-3036-4FA5-A5D2-7FD2695BCB5D}" type="datetime1">
              <a:rPr lang="pl-PL" smtClean="0"/>
              <a:t>2018-12-08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1887-45A8-4300-894A-D8F350C3F235}" type="datetime1">
              <a:rPr lang="pl-PL" smtClean="0"/>
              <a:t>2018-12-08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D1A2-EE47-4B66-91F5-3ED341DBA2CA}" type="datetime1">
              <a:rPr lang="pl-PL" smtClean="0"/>
              <a:t>2018-12-08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7892-9867-41B3-A0C7-A0DFFA97E466}" type="datetime1">
              <a:rPr lang="pl-PL" smtClean="0"/>
              <a:t>2018-12-08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B386-65DF-465F-BFB3-9EBEE4811910}" type="datetime1">
              <a:rPr lang="pl-PL" smtClean="0"/>
              <a:t>2018-12-08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0A86-E44F-4BAD-BD35-FCEA68126D3B}" type="datetime1">
              <a:rPr lang="pl-PL" smtClean="0"/>
              <a:t>2018-12-08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C33A6-A20D-4AAA-91F5-A69CB5A94E73}" type="datetime1">
              <a:rPr lang="pl-PL" smtClean="0"/>
              <a:t>2018-12-08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8616-586E-4197-A28D-B1834B853F6B}" type="datetime1">
              <a:rPr lang="pl-PL" smtClean="0"/>
              <a:t>2018-12-08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4D71-DD34-4D61-A35F-C003177C6682}" type="datetime1">
              <a:rPr lang="pl-PL" smtClean="0"/>
              <a:t>2018-12-08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C45E5-B404-4A8B-9976-159C680B6194}" type="datetime1">
              <a:rPr lang="pl-PL" smtClean="0"/>
              <a:t>2018-12-08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2620-3BC3-41B4-8AD2-DCEF0FEC9002}" type="datetime1">
              <a:rPr lang="pl-PL" smtClean="0"/>
              <a:t>2018-12-08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63F66-56BE-4E4D-81A8-F8B13C1BB2BC}" type="datetime1">
              <a:rPr lang="pl-PL" smtClean="0"/>
              <a:t>2018-12-08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1.gif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2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2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3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3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404664"/>
            <a:ext cx="9144000" cy="1944216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latin typeface="Comic Sans MS" panose="030F0702030302020204" pitchFamily="66" charset="0"/>
              </a:rPr>
              <a:t>MODERN ORGANIC SYNTHESIS</a:t>
            </a:r>
            <a:endParaRPr lang="en-AU" sz="3600" b="1" dirty="0">
              <a:ln w="10541" cmpd="sng">
                <a:noFill/>
                <a:prstDash val="solid"/>
              </a:ln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44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16200000" scaled="1"/>
                <a:tileRect/>
              </a:gradFill>
              <a:effectLst>
                <a:outerShdw blurRad="76200" dist="5080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49901" y="5661248"/>
            <a:ext cx="9144000" cy="1008112"/>
          </a:xfrm>
        </p:spPr>
        <p:txBody>
          <a:bodyPr>
            <a:normAutofit/>
          </a:bodyPr>
          <a:lstStyle/>
          <a:p>
            <a:r>
              <a:rPr lang="pl-PL" sz="2800" b="1" u="sng" dirty="0">
                <a:solidFill>
                  <a:schemeClr val="tx1"/>
                </a:solidFill>
                <a:latin typeface="Comic Sans MS" pitchFamily="66" charset="0"/>
              </a:rPr>
              <a:t>Daniel T. </a:t>
            </a:r>
            <a:r>
              <a:rPr lang="pl-PL" sz="2800" b="1" u="sng" dirty="0" smtClean="0">
                <a:solidFill>
                  <a:schemeClr val="tx1"/>
                </a:solidFill>
                <a:latin typeface="Comic Sans MS" pitchFamily="66" charset="0"/>
              </a:rPr>
              <a:t>Gryko</a:t>
            </a:r>
            <a:endParaRPr lang="en-AU" sz="2800" i="1" dirty="0">
              <a:solidFill>
                <a:schemeClr val="tx1"/>
              </a:solidFill>
              <a:latin typeface="Comic Sans MS" pitchFamily="66" charset="0"/>
            </a:endParaRPr>
          </a:p>
          <a:p>
            <a:endParaRPr lang="pl-PL" sz="2800" b="1" u="sng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559496" y="2132856"/>
            <a:ext cx="9361040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latin typeface="Comic Sans MS" panose="030F0702030302020204" pitchFamily="66" charset="0"/>
              </a:rPr>
              <a:t>3</a:t>
            </a:r>
            <a:r>
              <a:rPr lang="pl-PL" sz="3600" b="1" dirty="0" smtClean="0">
                <a:latin typeface="Comic Sans MS" panose="030F0702030302020204" pitchFamily="66" charset="0"/>
              </a:rPr>
              <a:t>. </a:t>
            </a:r>
            <a:r>
              <a:rPr lang="pl-PL" sz="3600" b="1" dirty="0" err="1" smtClean="0">
                <a:latin typeface="Comic Sans MS" panose="030F0702030302020204" pitchFamily="66" charset="0"/>
              </a:rPr>
              <a:t>Directed</a:t>
            </a:r>
            <a:r>
              <a:rPr lang="pl-PL" sz="3600" b="1" dirty="0" smtClean="0">
                <a:latin typeface="Comic Sans MS" panose="030F0702030302020204" pitchFamily="66" charset="0"/>
              </a:rPr>
              <a:t> C-H </a:t>
            </a:r>
            <a:r>
              <a:rPr lang="pl-PL" sz="3600" b="1" dirty="0" err="1" smtClean="0">
                <a:latin typeface="Comic Sans MS" panose="030F0702030302020204" pitchFamily="66" charset="0"/>
              </a:rPr>
              <a:t>functionalization</a:t>
            </a:r>
            <a:r>
              <a:rPr lang="pl-PL" sz="3600" b="1" dirty="0" smtClean="0">
                <a:latin typeface="Comic Sans MS" panose="030F0702030302020204" pitchFamily="66" charset="0"/>
              </a:rPr>
              <a:t> + Direct </a:t>
            </a:r>
            <a:r>
              <a:rPr lang="pl-PL" sz="3600" b="1" dirty="0" err="1" smtClean="0">
                <a:latin typeface="Comic Sans MS" panose="030F0702030302020204" pitchFamily="66" charset="0"/>
              </a:rPr>
              <a:t>Arylation</a:t>
            </a:r>
            <a:endParaRPr lang="en-AU" sz="3600" b="1" dirty="0">
              <a:ln w="10541" cmpd="sng">
                <a:noFill/>
                <a:prstDash val="solid"/>
              </a:ln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44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16200000" scaled="1"/>
                <a:tileRect/>
              </a:gradFill>
              <a:effectLst>
                <a:outerShdw blurRad="76200" dist="5080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48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 smtClean="0"/>
              <a:t>Thiophenes</a:t>
            </a:r>
            <a:endParaRPr lang="pl-PL" altLang="pl-PL" b="1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519160"/>
              </p:ext>
            </p:extLst>
          </p:nvPr>
        </p:nvGraphicFramePr>
        <p:xfrm>
          <a:off x="985838" y="908720"/>
          <a:ext cx="10221912" cy="417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34" name="CS ChemDraw Drawing" r:id="rId3" imgW="10222568" imgH="4180064" progId="ChemDraw.Document.6.0">
                  <p:embed/>
                </p:oleObj>
              </mc:Choice>
              <mc:Fallback>
                <p:oleObj name="CS ChemDraw Drawing" r:id="rId3" imgW="10222568" imgH="418006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5838" y="908720"/>
                        <a:ext cx="10221912" cy="4179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5086350"/>
            <a:ext cx="72009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2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 smtClean="0"/>
              <a:t>Pyrroles</a:t>
            </a:r>
            <a:endParaRPr lang="pl-PL" altLang="pl-PL" b="1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156750"/>
              </p:ext>
            </p:extLst>
          </p:nvPr>
        </p:nvGraphicFramePr>
        <p:xfrm>
          <a:off x="796925" y="1536700"/>
          <a:ext cx="10599738" cy="378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56" name="CS ChemDraw Drawing" r:id="rId3" imgW="10599273" imgH="3783542" progId="ChemDraw.Document.6.0">
                  <p:embed/>
                </p:oleObj>
              </mc:Choice>
              <mc:Fallback>
                <p:oleObj name="CS ChemDraw Drawing" r:id="rId3" imgW="10599273" imgH="378354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6925" y="1536700"/>
                        <a:ext cx="10599738" cy="3783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894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 smtClean="0"/>
              <a:t>Indoles</a:t>
            </a:r>
            <a:endParaRPr lang="pl-PL" altLang="pl-PL" b="1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680010"/>
              </p:ext>
            </p:extLst>
          </p:nvPr>
        </p:nvGraphicFramePr>
        <p:xfrm>
          <a:off x="7938" y="1392238"/>
          <a:ext cx="12176125" cy="407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80" name="CS ChemDraw Drawing" r:id="rId3" imgW="12175356" imgH="4071989" progId="ChemDraw.Document.6.0">
                  <p:embed/>
                </p:oleObj>
              </mc:Choice>
              <mc:Fallback>
                <p:oleObj name="CS ChemDraw Drawing" r:id="rId3" imgW="12175356" imgH="407198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38" y="1392238"/>
                        <a:ext cx="12176125" cy="4071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419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 smtClean="0"/>
              <a:t>Mechanistic</a:t>
            </a:r>
            <a:r>
              <a:rPr lang="pl-PL" altLang="pl-PL" b="1" dirty="0" smtClean="0"/>
              <a:t> </a:t>
            </a:r>
            <a:r>
              <a:rPr lang="pl-PL" altLang="pl-PL" b="1" dirty="0" err="1" smtClean="0"/>
              <a:t>considerations</a:t>
            </a:r>
            <a:endParaRPr lang="pl-PL" altLang="pl-PL" b="1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092126"/>
              </p:ext>
            </p:extLst>
          </p:nvPr>
        </p:nvGraphicFramePr>
        <p:xfrm>
          <a:off x="2871788" y="729059"/>
          <a:ext cx="6448425" cy="615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15" name="CS ChemDraw Drawing" r:id="rId3" imgW="6448028" imgH="6155575" progId="ChemDraw.Document.6.0">
                  <p:embed/>
                </p:oleObj>
              </mc:Choice>
              <mc:Fallback>
                <p:oleObj name="CS ChemDraw Drawing" r:id="rId3" imgW="6448028" imgH="615557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71788" y="729059"/>
                        <a:ext cx="6448425" cy="615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496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 smtClean="0"/>
              <a:t>Pyridine</a:t>
            </a:r>
            <a:endParaRPr lang="pl-PL" altLang="pl-PL" b="1" dirty="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657242"/>
              </p:ext>
            </p:extLst>
          </p:nvPr>
        </p:nvGraphicFramePr>
        <p:xfrm>
          <a:off x="928688" y="1268413"/>
          <a:ext cx="10336212" cy="431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03" name="CS ChemDraw Drawing" r:id="rId3" imgW="10335737" imgH="4317631" progId="ChemDraw.Document.6.0">
                  <p:embed/>
                </p:oleObj>
              </mc:Choice>
              <mc:Fallback>
                <p:oleObj name="CS ChemDraw Drawing" r:id="rId3" imgW="10335737" imgH="431763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8688" y="1268413"/>
                        <a:ext cx="10336212" cy="431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766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 smtClean="0"/>
              <a:t>Pyridine</a:t>
            </a:r>
            <a:r>
              <a:rPr lang="pl-PL" altLang="pl-PL" b="1" dirty="0" smtClean="0"/>
              <a:t> N-</a:t>
            </a:r>
            <a:r>
              <a:rPr lang="pl-PL" altLang="pl-PL" b="1" dirty="0" err="1" smtClean="0"/>
              <a:t>oxides</a:t>
            </a:r>
            <a:endParaRPr lang="pl-PL" altLang="pl-PL" b="1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42426"/>
              </p:ext>
            </p:extLst>
          </p:nvPr>
        </p:nvGraphicFramePr>
        <p:xfrm>
          <a:off x="841375" y="1255713"/>
          <a:ext cx="10509250" cy="434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26" name="CS ChemDraw Drawing" r:id="rId3" imgW="10509254" imgH="4345063" progId="ChemDraw.Document.6.0">
                  <p:embed/>
                </p:oleObj>
              </mc:Choice>
              <mc:Fallback>
                <p:oleObj name="CS ChemDraw Drawing" r:id="rId3" imgW="10509254" imgH="434506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1375" y="1255713"/>
                        <a:ext cx="10509250" cy="434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500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 smtClean="0"/>
              <a:t>Intramolecular</a:t>
            </a:r>
            <a:r>
              <a:rPr lang="pl-PL" altLang="pl-PL" b="1" dirty="0" smtClean="0"/>
              <a:t> </a:t>
            </a:r>
            <a:r>
              <a:rPr lang="pl-PL" altLang="pl-PL" b="1" dirty="0" err="1" smtClean="0"/>
              <a:t>versions</a:t>
            </a:r>
            <a:endParaRPr lang="pl-PL" altLang="pl-PL" b="1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274551"/>
              </p:ext>
            </p:extLst>
          </p:nvPr>
        </p:nvGraphicFramePr>
        <p:xfrm>
          <a:off x="803275" y="1290638"/>
          <a:ext cx="10585450" cy="427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49" name="CS ChemDraw Drawing" r:id="rId3" imgW="10585151" imgH="4272844" progId="ChemDraw.Document.6.0">
                  <p:embed/>
                </p:oleObj>
              </mc:Choice>
              <mc:Fallback>
                <p:oleObj name="CS ChemDraw Drawing" r:id="rId3" imgW="10585151" imgH="427284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3275" y="1290638"/>
                        <a:ext cx="10585450" cy="427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596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 smtClean="0"/>
              <a:t>Intermolecular</a:t>
            </a:r>
            <a:r>
              <a:rPr lang="pl-PL" altLang="pl-PL" b="1" dirty="0" smtClean="0"/>
              <a:t> </a:t>
            </a:r>
            <a:r>
              <a:rPr lang="pl-PL" altLang="pl-PL" b="1" dirty="0" err="1" smtClean="0"/>
              <a:t>competition</a:t>
            </a:r>
            <a:r>
              <a:rPr lang="pl-PL" altLang="pl-PL" b="1" dirty="0" smtClean="0"/>
              <a:t> </a:t>
            </a:r>
            <a:r>
              <a:rPr lang="pl-PL" altLang="pl-PL" b="1" dirty="0" err="1" smtClean="0"/>
              <a:t>experiments</a:t>
            </a:r>
            <a:endParaRPr lang="pl-PL" altLang="pl-PL" b="1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781710"/>
              </p:ext>
            </p:extLst>
          </p:nvPr>
        </p:nvGraphicFramePr>
        <p:xfrm>
          <a:off x="1973263" y="1690688"/>
          <a:ext cx="8247062" cy="347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89" name="CS ChemDraw Drawing" r:id="rId3" imgW="8246452" imgH="3474720" progId="ChemDraw.Document.6.0">
                  <p:embed/>
                </p:oleObj>
              </mc:Choice>
              <mc:Fallback>
                <p:oleObj name="CS ChemDraw Drawing" r:id="rId3" imgW="8246452" imgH="34747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3263" y="1690688"/>
                        <a:ext cx="8247062" cy="3475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703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 smtClean="0"/>
              <a:t>Oligofluorinebenzenes</a:t>
            </a:r>
            <a:r>
              <a:rPr lang="pl-PL" altLang="pl-PL" b="1" dirty="0" smtClean="0"/>
              <a:t> – K. </a:t>
            </a:r>
            <a:r>
              <a:rPr lang="pl-PL" altLang="pl-PL" b="1" dirty="0" err="1" smtClean="0"/>
              <a:t>Fagnou</a:t>
            </a:r>
            <a:endParaRPr lang="pl-PL" altLang="pl-PL" b="1" dirty="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0750"/>
              </p:ext>
            </p:extLst>
          </p:nvPr>
        </p:nvGraphicFramePr>
        <p:xfrm>
          <a:off x="1854200" y="2381250"/>
          <a:ext cx="8483600" cy="209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46" name="CS ChemDraw Drawing" r:id="rId3" imgW="8484051" imgH="2092313" progId="ChemDraw.Document.6.0">
                  <p:embed/>
                </p:oleObj>
              </mc:Choice>
              <mc:Fallback>
                <p:oleObj name="CS ChemDraw Drawing" r:id="rId3" imgW="8484051" imgH="209231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54200" y="2381250"/>
                        <a:ext cx="8483600" cy="209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346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smtClean="0"/>
              <a:t>Special role of </a:t>
            </a:r>
            <a:r>
              <a:rPr lang="pl-PL" altLang="pl-PL" b="1" dirty="0" err="1" smtClean="0"/>
              <a:t>pivaloate</a:t>
            </a:r>
            <a:endParaRPr lang="pl-PL" altLang="pl-PL" b="1" dirty="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390084"/>
              </p:ext>
            </p:extLst>
          </p:nvPr>
        </p:nvGraphicFramePr>
        <p:xfrm>
          <a:off x="3862388" y="1506538"/>
          <a:ext cx="4465637" cy="384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14" name="CS ChemDraw Drawing" r:id="rId3" imgW="4465268" imgH="3841727" progId="ChemDraw.Document.6.0">
                  <p:embed/>
                </p:oleObj>
              </mc:Choice>
              <mc:Fallback>
                <p:oleObj name="CS ChemDraw Drawing" r:id="rId3" imgW="4465268" imgH="384172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388" y="1506538"/>
                        <a:ext cx="4465637" cy="384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699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smtClean="0"/>
              <a:t>COOH</a:t>
            </a:r>
            <a:endParaRPr lang="pl-PL" altLang="pl-PL" b="1" dirty="0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706084"/>
              </p:ext>
            </p:extLst>
          </p:nvPr>
        </p:nvGraphicFramePr>
        <p:xfrm>
          <a:off x="2573338" y="1751013"/>
          <a:ext cx="7043737" cy="335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6" name="CS ChemDraw Drawing" r:id="rId3" imgW="7043351" imgH="3353858" progId="ChemDraw.Document.6.0">
                  <p:embed/>
                </p:oleObj>
              </mc:Choice>
              <mc:Fallback>
                <p:oleObj name="CS ChemDraw Drawing" r:id="rId3" imgW="7043351" imgH="335385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73338" y="1751013"/>
                        <a:ext cx="7043737" cy="3354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205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 smtClean="0"/>
              <a:t>Why</a:t>
            </a:r>
            <a:r>
              <a:rPr lang="pl-PL" altLang="pl-PL" b="1" dirty="0" smtClean="0"/>
              <a:t> </a:t>
            </a:r>
            <a:r>
              <a:rPr lang="pl-PL" altLang="pl-PL" b="1" dirty="0" err="1" smtClean="0"/>
              <a:t>pivaloate</a:t>
            </a:r>
            <a:r>
              <a:rPr lang="pl-PL" altLang="pl-PL" b="1" dirty="0" smtClean="0"/>
              <a:t>??</a:t>
            </a:r>
            <a:endParaRPr lang="pl-PL" altLang="pl-PL" b="1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678652"/>
              </p:ext>
            </p:extLst>
          </p:nvPr>
        </p:nvGraphicFramePr>
        <p:xfrm>
          <a:off x="2406650" y="866601"/>
          <a:ext cx="7378700" cy="594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29" name="CS ChemDraw Drawing" r:id="rId3" imgW="7378865" imgH="5946925" progId="ChemDraw.Document.6.0">
                  <p:embed/>
                </p:oleObj>
              </mc:Choice>
              <mc:Fallback>
                <p:oleObj name="CS ChemDraw Drawing" r:id="rId3" imgW="7378865" imgH="594692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06650" y="866601"/>
                        <a:ext cx="7378700" cy="594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501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 smtClean="0"/>
              <a:t>Pivalate-assisted</a:t>
            </a:r>
            <a:r>
              <a:rPr lang="pl-PL" altLang="pl-PL" b="1" dirty="0" smtClean="0"/>
              <a:t> </a:t>
            </a:r>
            <a:r>
              <a:rPr lang="pl-PL" altLang="pl-PL" b="1" dirty="0" err="1" smtClean="0"/>
              <a:t>direct</a:t>
            </a:r>
            <a:r>
              <a:rPr lang="pl-PL" altLang="pl-PL" b="1" dirty="0" smtClean="0"/>
              <a:t> </a:t>
            </a:r>
            <a:r>
              <a:rPr lang="pl-PL" altLang="pl-PL" b="1" dirty="0" err="1" smtClean="0"/>
              <a:t>arylation</a:t>
            </a:r>
            <a:r>
              <a:rPr lang="pl-PL" altLang="pl-PL" b="1" dirty="0" smtClean="0"/>
              <a:t> of </a:t>
            </a:r>
            <a:r>
              <a:rPr lang="pl-PL" altLang="pl-PL" b="1" dirty="0" err="1" smtClean="0"/>
              <a:t>electron-rich</a:t>
            </a:r>
            <a:r>
              <a:rPr lang="pl-PL" altLang="pl-PL" b="1" dirty="0" smtClean="0"/>
              <a:t> </a:t>
            </a:r>
            <a:r>
              <a:rPr lang="pl-PL" altLang="pl-PL" b="1" dirty="0" err="1" smtClean="0"/>
              <a:t>arenes</a:t>
            </a:r>
            <a:endParaRPr lang="pl-PL" altLang="pl-PL" b="1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387418"/>
              </p:ext>
            </p:extLst>
          </p:nvPr>
        </p:nvGraphicFramePr>
        <p:xfrm>
          <a:off x="419100" y="1992313"/>
          <a:ext cx="11353800" cy="287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58" name="CS ChemDraw Drawing" r:id="rId3" imgW="11353540" imgH="2871216" progId="ChemDraw.Document.6.0">
                  <p:embed/>
                </p:oleObj>
              </mc:Choice>
              <mc:Fallback>
                <p:oleObj name="CS ChemDraw Drawing" r:id="rId3" imgW="11353540" imgH="287121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" y="1992313"/>
                        <a:ext cx="11353800" cy="2871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188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 smtClean="0"/>
              <a:t>Arylation</a:t>
            </a:r>
            <a:r>
              <a:rPr lang="pl-PL" altLang="pl-PL" b="1" dirty="0" smtClean="0"/>
              <a:t> with </a:t>
            </a:r>
            <a:r>
              <a:rPr lang="pl-PL" altLang="pl-PL" b="1" dirty="0" err="1" smtClean="0"/>
              <a:t>tosylates</a:t>
            </a:r>
            <a:endParaRPr lang="pl-PL" altLang="pl-PL" b="1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229887"/>
              </p:ext>
            </p:extLst>
          </p:nvPr>
        </p:nvGraphicFramePr>
        <p:xfrm>
          <a:off x="61913" y="1946275"/>
          <a:ext cx="12068175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67" name="CS ChemDraw Drawing" r:id="rId3" imgW="12068832" imgH="2963903" progId="ChemDraw.Document.6.0">
                  <p:embed/>
                </p:oleObj>
              </mc:Choice>
              <mc:Fallback>
                <p:oleObj name="CS ChemDraw Drawing" r:id="rId3" imgW="12068832" imgH="296390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13" y="1946275"/>
                        <a:ext cx="12068175" cy="296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345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 smtClean="0"/>
              <a:t>Intramolecular</a:t>
            </a:r>
            <a:r>
              <a:rPr lang="pl-PL" altLang="pl-PL" b="1" dirty="0" smtClean="0"/>
              <a:t> sp</a:t>
            </a:r>
            <a:r>
              <a:rPr lang="pl-PL" altLang="pl-PL" b="1" baseline="30000" dirty="0" smtClean="0"/>
              <a:t>3</a:t>
            </a:r>
            <a:r>
              <a:rPr lang="pl-PL" altLang="pl-PL" b="1" dirty="0" smtClean="0"/>
              <a:t> </a:t>
            </a:r>
            <a:r>
              <a:rPr lang="pl-PL" altLang="pl-PL" b="1" dirty="0" err="1" smtClean="0"/>
              <a:t>activation</a:t>
            </a:r>
            <a:endParaRPr lang="pl-PL" altLang="pl-PL" b="1" dirty="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500832"/>
              </p:ext>
            </p:extLst>
          </p:nvPr>
        </p:nvGraphicFramePr>
        <p:xfrm>
          <a:off x="215900" y="1194717"/>
          <a:ext cx="11761788" cy="475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66" name="CS ChemDraw Drawing" r:id="rId3" imgW="11762575" imgH="4754880" progId="ChemDraw.Document.6.0">
                  <p:embed/>
                </p:oleObj>
              </mc:Choice>
              <mc:Fallback>
                <p:oleObj name="CS ChemDraw Drawing" r:id="rId3" imgW="11762575" imgH="47548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900" y="1194717"/>
                        <a:ext cx="11761788" cy="475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807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 smtClean="0"/>
              <a:t>Effect</a:t>
            </a:r>
            <a:r>
              <a:rPr lang="pl-PL" altLang="pl-PL" b="1" dirty="0" smtClean="0"/>
              <a:t> of </a:t>
            </a:r>
            <a:r>
              <a:rPr lang="pl-PL" altLang="pl-PL" b="1" dirty="0" err="1" smtClean="0"/>
              <a:t>Cocatalytic</a:t>
            </a:r>
            <a:r>
              <a:rPr lang="pl-PL" altLang="pl-PL" b="1" dirty="0" smtClean="0"/>
              <a:t> </a:t>
            </a:r>
            <a:r>
              <a:rPr lang="pl-PL" altLang="pl-PL" b="1" dirty="0" err="1" smtClean="0"/>
              <a:t>Additives</a:t>
            </a:r>
            <a:endParaRPr lang="pl-PL" altLang="pl-PL" b="1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416686"/>
              </p:ext>
            </p:extLst>
          </p:nvPr>
        </p:nvGraphicFramePr>
        <p:xfrm>
          <a:off x="1408113" y="1346200"/>
          <a:ext cx="9377362" cy="416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94" name="CS ChemDraw Drawing" r:id="rId3" imgW="9377021" imgH="4161767" progId="ChemDraw.Document.6.0">
                  <p:embed/>
                </p:oleObj>
              </mc:Choice>
              <mc:Fallback>
                <p:oleObj name="CS ChemDraw Drawing" r:id="rId3" imgW="9377021" imgH="416176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8113" y="1346200"/>
                        <a:ext cx="9377362" cy="416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58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 smtClean="0"/>
              <a:t>Monoarylation</a:t>
            </a:r>
            <a:r>
              <a:rPr lang="pl-PL" altLang="pl-PL" b="1" dirty="0" smtClean="0"/>
              <a:t> of triazol-4-yl </a:t>
            </a:r>
            <a:r>
              <a:rPr lang="pl-PL" altLang="pl-PL" b="1" dirty="0" err="1" smtClean="0"/>
              <a:t>substituted</a:t>
            </a:r>
            <a:r>
              <a:rPr lang="pl-PL" altLang="pl-PL" b="1" dirty="0" smtClean="0"/>
              <a:t> </a:t>
            </a:r>
            <a:r>
              <a:rPr lang="pl-PL" altLang="pl-PL" b="1" dirty="0" err="1" smtClean="0"/>
              <a:t>arenes</a:t>
            </a:r>
            <a:endParaRPr lang="pl-PL" altLang="pl-PL" b="1" dirty="0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775623"/>
              </p:ext>
            </p:extLst>
          </p:nvPr>
        </p:nvGraphicFramePr>
        <p:xfrm>
          <a:off x="73025" y="2508250"/>
          <a:ext cx="12045950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85" name="CS ChemDraw Drawing" r:id="rId3" imgW="12045530" imgH="1837944" progId="ChemDraw.Document.6.0">
                  <p:embed/>
                </p:oleObj>
              </mc:Choice>
              <mc:Fallback>
                <p:oleObj name="CS ChemDraw Drawing" r:id="rId3" imgW="12045530" imgH="183794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025" y="2508250"/>
                        <a:ext cx="12045950" cy="183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701945"/>
              </p:ext>
            </p:extLst>
          </p:nvPr>
        </p:nvGraphicFramePr>
        <p:xfrm>
          <a:off x="97931" y="4509120"/>
          <a:ext cx="12018962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86" name="CS ChemDraw Drawing" r:id="rId5" imgW="12019731" imgH="1667533" progId="ChemDraw.Document.6.0">
                  <p:embed/>
                </p:oleObj>
              </mc:Choice>
              <mc:Fallback>
                <p:oleObj name="CS ChemDraw Drawing" r:id="rId5" imgW="12019731" imgH="166753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931" y="4509120"/>
                        <a:ext cx="12018962" cy="166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017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 smtClean="0"/>
              <a:t>Arylations</a:t>
            </a:r>
            <a:r>
              <a:rPr lang="pl-PL" altLang="pl-PL" b="1" dirty="0" smtClean="0"/>
              <a:t> </a:t>
            </a:r>
            <a:endParaRPr lang="pl-PL" altLang="pl-PL" b="1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788011"/>
              </p:ext>
            </p:extLst>
          </p:nvPr>
        </p:nvGraphicFramePr>
        <p:xfrm>
          <a:off x="874713" y="1557338"/>
          <a:ext cx="10480675" cy="421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4" name="CS ChemDraw Drawing" r:id="rId3" imgW="10480543" imgH="4218709" progId="ChemDraw.Document.6.0">
                  <p:embed/>
                </p:oleObj>
              </mc:Choice>
              <mc:Fallback>
                <p:oleObj name="CS ChemDraw Drawing" r:id="rId3" imgW="10480543" imgH="421870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4713" y="1557338"/>
                        <a:ext cx="10480675" cy="421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52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smtClean="0"/>
              <a:t>Direct </a:t>
            </a:r>
            <a:r>
              <a:rPr lang="pl-PL" altLang="pl-PL" b="1" dirty="0" err="1" smtClean="0"/>
              <a:t>arylation</a:t>
            </a:r>
            <a:r>
              <a:rPr lang="pl-PL" altLang="pl-PL" b="1" dirty="0" smtClean="0"/>
              <a:t> with </a:t>
            </a:r>
            <a:r>
              <a:rPr lang="pl-PL" altLang="pl-PL" b="1" dirty="0" err="1" smtClean="0"/>
              <a:t>phenols</a:t>
            </a:r>
            <a:endParaRPr lang="pl-PL" altLang="pl-PL" b="1" dirty="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735063"/>
              </p:ext>
            </p:extLst>
          </p:nvPr>
        </p:nvGraphicFramePr>
        <p:xfrm>
          <a:off x="585788" y="2595563"/>
          <a:ext cx="11022012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32" name="CS ChemDraw Drawing" r:id="rId3" imgW="11021485" imgH="1664208" progId="ChemDraw.Document.6.0">
                  <p:embed/>
                </p:oleObj>
              </mc:Choice>
              <mc:Fallback>
                <p:oleObj name="CS ChemDraw Drawing" r:id="rId3" imgW="11021485" imgH="166420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5788" y="2595563"/>
                        <a:ext cx="11022012" cy="166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190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 smtClean="0"/>
              <a:t>Alkylation</a:t>
            </a:r>
            <a:r>
              <a:rPr lang="pl-PL" altLang="pl-PL" b="1" dirty="0" smtClean="0"/>
              <a:t> and </a:t>
            </a:r>
            <a:r>
              <a:rPr lang="pl-PL" altLang="pl-PL" b="1" smtClean="0"/>
              <a:t>benzylation</a:t>
            </a:r>
            <a:endParaRPr lang="pl-PL" altLang="pl-PL" b="1" dirty="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894939"/>
              </p:ext>
            </p:extLst>
          </p:nvPr>
        </p:nvGraphicFramePr>
        <p:xfrm>
          <a:off x="296863" y="1766888"/>
          <a:ext cx="11598275" cy="332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55" name="CS ChemDraw Drawing" r:id="rId3" imgW="11597796" imgH="3320519" progId="ChemDraw.Document.6.0">
                  <p:embed/>
                </p:oleObj>
              </mc:Choice>
              <mc:Fallback>
                <p:oleObj name="CS ChemDraw Drawing" r:id="rId3" imgW="11597796" imgH="332051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6863" y="1766888"/>
                        <a:ext cx="11598275" cy="332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422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smtClean="0"/>
              <a:t>Test</a:t>
            </a:r>
            <a:endParaRPr lang="pl-PL" altLang="pl-PL" b="1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421194"/>
              </p:ext>
            </p:extLst>
          </p:nvPr>
        </p:nvGraphicFramePr>
        <p:xfrm>
          <a:off x="1947863" y="1006301"/>
          <a:ext cx="8296275" cy="580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35" name="CS ChemDraw Drawing" r:id="rId3" imgW="8296326" imgH="5807781" progId="ChemDraw.Document.6.0">
                  <p:embed/>
                </p:oleObj>
              </mc:Choice>
              <mc:Fallback>
                <p:oleObj name="CS ChemDraw Drawing" r:id="rId3" imgW="8296326" imgH="580778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47863" y="1006301"/>
                        <a:ext cx="8296275" cy="580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54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smtClean="0"/>
              <a:t>COOH</a:t>
            </a:r>
            <a:endParaRPr lang="pl-PL" altLang="pl-PL" b="1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257102"/>
              </p:ext>
            </p:extLst>
          </p:nvPr>
        </p:nvGraphicFramePr>
        <p:xfrm>
          <a:off x="2773363" y="1724025"/>
          <a:ext cx="6643687" cy="340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62" name="CS ChemDraw Drawing" r:id="rId3" imgW="6644405" imgH="3408892" progId="ChemDraw.Document.6.0">
                  <p:embed/>
                </p:oleObj>
              </mc:Choice>
              <mc:Fallback>
                <p:oleObj name="CS ChemDraw Drawing" r:id="rId3" imgW="6644405" imgH="340889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73363" y="1724025"/>
                        <a:ext cx="6643687" cy="3408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89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19"/>
          <p:cNvSpPr>
            <a:spLocks noGrp="1"/>
          </p:cNvSpPr>
          <p:nvPr>
            <p:ph idx="1"/>
          </p:nvPr>
        </p:nvSpPr>
        <p:spPr>
          <a:xfrm>
            <a:off x="551384" y="1196751"/>
            <a:ext cx="10945216" cy="3449483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pl-PL" sz="2400" dirty="0" smtClean="0">
                <a:latin typeface="Comic Sans MS" panose="030F0702030302020204" pitchFamily="66" charset="0"/>
              </a:rPr>
              <a:t>L. Ackermann, </a:t>
            </a:r>
            <a:r>
              <a:rPr lang="pl-PL" sz="2400" i="1" dirty="0" smtClean="0">
                <a:latin typeface="Comic Sans MS" panose="030F0702030302020204" pitchFamily="66" charset="0"/>
              </a:rPr>
              <a:t>Chem. </a:t>
            </a:r>
            <a:r>
              <a:rPr lang="pl-PL" sz="2400" i="1" dirty="0" err="1" smtClean="0">
                <a:latin typeface="Comic Sans MS" panose="030F0702030302020204" pitchFamily="66" charset="0"/>
              </a:rPr>
              <a:t>Rev</a:t>
            </a:r>
            <a:r>
              <a:rPr lang="pl-PL" sz="2400" dirty="0" smtClean="0">
                <a:latin typeface="Comic Sans MS" panose="030F0702030302020204" pitchFamily="66" charset="0"/>
              </a:rPr>
              <a:t>. </a:t>
            </a:r>
            <a:r>
              <a:rPr lang="pl-PL" sz="2400" b="1" dirty="0" smtClean="0">
                <a:latin typeface="Comic Sans MS" panose="030F0702030302020204" pitchFamily="66" charset="0"/>
              </a:rPr>
              <a:t>2011</a:t>
            </a:r>
            <a:r>
              <a:rPr lang="pl-PL" sz="2400" dirty="0" smtClean="0">
                <a:latin typeface="Comic Sans MS" panose="030F0702030302020204" pitchFamily="66" charset="0"/>
              </a:rPr>
              <a:t>, </a:t>
            </a:r>
            <a:r>
              <a:rPr lang="pl-PL" sz="2400" i="1" dirty="0" smtClean="0">
                <a:latin typeface="Comic Sans MS" panose="030F0702030302020204" pitchFamily="66" charset="0"/>
              </a:rPr>
              <a:t>111</a:t>
            </a:r>
            <a:r>
              <a:rPr lang="pl-PL" sz="2400" dirty="0" smtClean="0">
                <a:latin typeface="Comic Sans MS" panose="030F0702030302020204" pitchFamily="66" charset="0"/>
              </a:rPr>
              <a:t>, 1315.</a:t>
            </a:r>
            <a:endParaRPr lang="pl-PL" sz="2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defRPr/>
            </a:pPr>
            <a:r>
              <a:rPr lang="pl-PL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M. </a:t>
            </a:r>
            <a:r>
              <a:rPr lang="pl-PL" sz="24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Schnurch</a:t>
            </a:r>
            <a:r>
              <a:rPr lang="pl-PL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pl-PL" sz="2400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Chem. </a:t>
            </a:r>
            <a:r>
              <a:rPr lang="pl-PL" sz="2400" i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Soc</a:t>
            </a:r>
            <a:r>
              <a:rPr lang="pl-PL" sz="2400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. </a:t>
            </a:r>
            <a:r>
              <a:rPr lang="pl-PL" sz="2400" i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Rev</a:t>
            </a:r>
            <a:r>
              <a:rPr lang="pl-PL" sz="2400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  <a:r>
              <a:rPr lang="pl-PL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pl-PL" sz="24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2018</a:t>
            </a:r>
            <a:r>
              <a:rPr lang="pl-PL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pl-PL" sz="2400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47</a:t>
            </a:r>
            <a:r>
              <a:rPr lang="pl-PL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 6603.</a:t>
            </a:r>
          </a:p>
          <a:p>
            <a:pPr>
              <a:lnSpc>
                <a:spcPct val="150000"/>
              </a:lnSpc>
              <a:defRPr/>
            </a:pPr>
            <a:r>
              <a:rPr lang="pl-PL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R. Rossi, </a:t>
            </a:r>
            <a:r>
              <a:rPr lang="pl-PL" sz="2400" i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Adv</a:t>
            </a:r>
            <a:r>
              <a:rPr lang="pl-PL" sz="2400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. </a:t>
            </a:r>
            <a:r>
              <a:rPr lang="pl-PL" sz="2400" i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Synth</a:t>
            </a:r>
            <a:r>
              <a:rPr lang="pl-PL" sz="2400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. </a:t>
            </a:r>
            <a:r>
              <a:rPr lang="pl-PL" sz="2400" i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Cat</a:t>
            </a:r>
            <a:r>
              <a:rPr lang="pl-PL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. </a:t>
            </a:r>
            <a:r>
              <a:rPr lang="pl-PL" sz="24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2014</a:t>
            </a:r>
            <a:r>
              <a:rPr lang="pl-PL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pl-PL" sz="2400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356</a:t>
            </a:r>
            <a:r>
              <a:rPr lang="pl-PL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 17.</a:t>
            </a:r>
          </a:p>
          <a:p>
            <a:pPr>
              <a:lnSpc>
                <a:spcPct val="150000"/>
              </a:lnSpc>
              <a:defRPr/>
            </a:pPr>
            <a:r>
              <a:rPr lang="pl-PL" sz="24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Jin-Quan</a:t>
            </a:r>
            <a:r>
              <a:rPr lang="pl-PL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pl-PL" sz="24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Yu</a:t>
            </a:r>
            <a:r>
              <a:rPr lang="pl-PL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pl-PL" sz="2400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Nature</a:t>
            </a:r>
            <a:r>
              <a:rPr lang="pl-PL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pl-PL" sz="24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2017</a:t>
            </a:r>
            <a:r>
              <a:rPr lang="pl-PL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pl-PL" sz="2400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543</a:t>
            </a:r>
            <a:r>
              <a:rPr lang="pl-PL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 538.</a:t>
            </a:r>
          </a:p>
          <a:p>
            <a:pPr>
              <a:lnSpc>
                <a:spcPct val="150000"/>
              </a:lnSpc>
              <a:defRPr/>
            </a:pPr>
            <a:endParaRPr lang="en-AU" sz="2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1981200" y="161918"/>
            <a:ext cx="8229600" cy="81881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altLang="pl-PL" b="1" kern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Key</a:t>
            </a:r>
            <a:r>
              <a:rPr lang="pl-PL" altLang="pl-PL" b="1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l-PL" altLang="pl-PL" b="1" kern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literature</a:t>
            </a:r>
            <a:endParaRPr lang="en-AU" altLang="pl-PL" b="1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43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smtClean="0"/>
              <a:t>COOH</a:t>
            </a:r>
            <a:endParaRPr lang="pl-PL" altLang="pl-PL" b="1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226119"/>
              </p:ext>
            </p:extLst>
          </p:nvPr>
        </p:nvGraphicFramePr>
        <p:xfrm>
          <a:off x="2790825" y="1524000"/>
          <a:ext cx="6610350" cy="380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04" name="CS ChemDraw Drawing" r:id="rId3" imgW="6610512" imgH="3808236" progId="ChemDraw.Document.6.0">
                  <p:embed/>
                </p:oleObj>
              </mc:Choice>
              <mc:Fallback>
                <p:oleObj name="CS ChemDraw Drawing" r:id="rId3" imgW="6610512" imgH="380823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90825" y="1524000"/>
                        <a:ext cx="6610350" cy="3808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33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smtClean="0"/>
              <a:t>COOH</a:t>
            </a:r>
            <a:endParaRPr lang="pl-PL" altLang="pl-PL" b="1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000241"/>
              </p:ext>
            </p:extLst>
          </p:nvPr>
        </p:nvGraphicFramePr>
        <p:xfrm>
          <a:off x="2390775" y="1527175"/>
          <a:ext cx="7410450" cy="380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10" name="CS ChemDraw Drawing" r:id="rId3" imgW="7410877" imgH="3800475" progId="ChemDraw.Document.6.0">
                  <p:embed/>
                </p:oleObj>
              </mc:Choice>
              <mc:Fallback>
                <p:oleObj name="CS ChemDraw Drawing" r:id="rId3" imgW="7410877" imgH="380047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90775" y="1527175"/>
                        <a:ext cx="7410450" cy="3800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521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smtClean="0"/>
              <a:t>Remote </a:t>
            </a:r>
            <a:r>
              <a:rPr lang="pl-PL" altLang="pl-PL" b="1" dirty="0" err="1" smtClean="0"/>
              <a:t>site</a:t>
            </a:r>
            <a:r>
              <a:rPr lang="pl-PL" altLang="pl-PL" b="1" dirty="0" smtClean="0"/>
              <a:t> –</a:t>
            </a:r>
            <a:r>
              <a:rPr lang="pl-PL" altLang="pl-PL" b="1" dirty="0" err="1" smtClean="0"/>
              <a:t>selective</a:t>
            </a:r>
            <a:r>
              <a:rPr lang="pl-PL" altLang="pl-PL" b="1" dirty="0" smtClean="0"/>
              <a:t> C-H </a:t>
            </a:r>
            <a:r>
              <a:rPr lang="pl-PL" altLang="pl-PL" b="1" dirty="0" err="1" smtClean="0"/>
              <a:t>activation</a:t>
            </a:r>
            <a:endParaRPr lang="pl-PL" altLang="pl-PL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927647" y="1556791"/>
            <a:ext cx="475163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42881"/>
              </p:ext>
            </p:extLst>
          </p:nvPr>
        </p:nvGraphicFramePr>
        <p:xfrm>
          <a:off x="2927648" y="1556792"/>
          <a:ext cx="5976664" cy="3972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3" name="CS ChemDraw Drawing" r:id="rId3" imgW="2045593" imgH="1368691" progId="ChemDraw.Document.6.0">
                  <p:embed/>
                </p:oleObj>
              </mc:Choice>
              <mc:Fallback>
                <p:oleObj name="CS ChemDraw Drawing" r:id="rId3" imgW="2045593" imgH="1368691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648" y="1556792"/>
                        <a:ext cx="5976664" cy="39720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553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smtClean="0"/>
              <a:t>Remote </a:t>
            </a:r>
            <a:r>
              <a:rPr lang="pl-PL" altLang="pl-PL" b="1" dirty="0" err="1" smtClean="0"/>
              <a:t>site</a:t>
            </a:r>
            <a:r>
              <a:rPr lang="pl-PL" altLang="pl-PL" b="1" dirty="0" smtClean="0"/>
              <a:t>–</a:t>
            </a:r>
            <a:r>
              <a:rPr lang="pl-PL" altLang="pl-PL" b="1" dirty="0" err="1" smtClean="0"/>
              <a:t>selective</a:t>
            </a:r>
            <a:r>
              <a:rPr lang="pl-PL" altLang="pl-PL" b="1" dirty="0" smtClean="0"/>
              <a:t> C-H </a:t>
            </a:r>
            <a:r>
              <a:rPr lang="pl-PL" altLang="pl-PL" b="1" dirty="0" err="1" smtClean="0"/>
              <a:t>activation</a:t>
            </a:r>
            <a:endParaRPr lang="pl-PL" altLang="pl-PL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927647" y="1556791"/>
            <a:ext cx="475163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314592"/>
              </p:ext>
            </p:extLst>
          </p:nvPr>
        </p:nvGraphicFramePr>
        <p:xfrm>
          <a:off x="1900238" y="1771650"/>
          <a:ext cx="8393112" cy="331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5" name="CS ChemDraw Drawing" r:id="rId3" imgW="8393768" imgH="3312936" progId="ChemDraw.Document.6.0">
                  <p:embed/>
                </p:oleObj>
              </mc:Choice>
              <mc:Fallback>
                <p:oleObj name="CS ChemDraw Drawing" r:id="rId3" imgW="8393768" imgH="331293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0238" y="1771650"/>
                        <a:ext cx="8393112" cy="3313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400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smtClean="0"/>
              <a:t>General idea</a:t>
            </a:r>
            <a:endParaRPr lang="pl-PL" altLang="pl-PL" b="1" dirty="0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530669"/>
              </p:ext>
            </p:extLst>
          </p:nvPr>
        </p:nvGraphicFramePr>
        <p:xfrm>
          <a:off x="3344863" y="2403475"/>
          <a:ext cx="5502275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04" name="CS ChemDraw Drawing" r:id="rId3" imgW="5503044" imgH="2048256" progId="ChemDraw.Document.6.0">
                  <p:embed/>
                </p:oleObj>
              </mc:Choice>
              <mc:Fallback>
                <p:oleObj name="CS ChemDraw Drawing" r:id="rId3" imgW="5503044" imgH="204825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44863" y="2403475"/>
                        <a:ext cx="5502275" cy="204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699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1559496" y="44624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b="1" dirty="0" err="1" smtClean="0"/>
              <a:t>Furanes</a:t>
            </a:r>
            <a:endParaRPr lang="pl-PL" altLang="pl-PL" b="1" dirty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234206"/>
              </p:ext>
            </p:extLst>
          </p:nvPr>
        </p:nvGraphicFramePr>
        <p:xfrm>
          <a:off x="466725" y="1373188"/>
          <a:ext cx="11260138" cy="411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10" name="CS ChemDraw Drawing" r:id="rId3" imgW="11260748" imgH="4110228" progId="ChemDraw.Document.6.0">
                  <p:embed/>
                </p:oleObj>
              </mc:Choice>
              <mc:Fallback>
                <p:oleObj name="CS ChemDraw Drawing" r:id="rId3" imgW="11260748" imgH="411022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6725" y="1373188"/>
                        <a:ext cx="11260138" cy="4110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836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22062</TotalTime>
  <Words>147</Words>
  <Application>Microsoft Office PowerPoint</Application>
  <PresentationFormat>Panoramiczny</PresentationFormat>
  <Paragraphs>37</Paragraphs>
  <Slides>30</Slides>
  <Notes>1</Notes>
  <HiddenSlides>0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5" baseType="lpstr">
      <vt:lpstr>Arial</vt:lpstr>
      <vt:lpstr>Calibri</vt:lpstr>
      <vt:lpstr>Comic Sans MS</vt:lpstr>
      <vt:lpstr>Motyw pakietu Office</vt:lpstr>
      <vt:lpstr>CS ChemDraw Drawing</vt:lpstr>
      <vt:lpstr>MODERN ORGANIC SYNTHESIS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</dc:title>
  <dc:creator>Marek</dc:creator>
  <cp:lastModifiedBy>Pizystrat</cp:lastModifiedBy>
  <cp:revision>1004</cp:revision>
  <dcterms:created xsi:type="dcterms:W3CDTF">2011-09-23T22:16:49Z</dcterms:created>
  <dcterms:modified xsi:type="dcterms:W3CDTF">2018-12-08T07:46:59Z</dcterms:modified>
</cp:coreProperties>
</file>