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301" r:id="rId2"/>
    <p:sldId id="437" r:id="rId3"/>
    <p:sldId id="483" r:id="rId4"/>
    <p:sldId id="439" r:id="rId5"/>
    <p:sldId id="484" r:id="rId6"/>
    <p:sldId id="440" r:id="rId7"/>
    <p:sldId id="441" r:id="rId8"/>
    <p:sldId id="477" r:id="rId9"/>
    <p:sldId id="478" r:id="rId10"/>
    <p:sldId id="482" r:id="rId11"/>
    <p:sldId id="481" r:id="rId12"/>
    <p:sldId id="431" r:id="rId13"/>
    <p:sldId id="470" r:id="rId14"/>
    <p:sldId id="471" r:id="rId15"/>
    <p:sldId id="472" r:id="rId16"/>
    <p:sldId id="473" r:id="rId17"/>
    <p:sldId id="479" r:id="rId18"/>
    <p:sldId id="475" r:id="rId19"/>
    <p:sldId id="476" r:id="rId20"/>
    <p:sldId id="465" r:id="rId21"/>
    <p:sldId id="466" r:id="rId22"/>
    <p:sldId id="434" r:id="rId23"/>
    <p:sldId id="435" r:id="rId24"/>
    <p:sldId id="468" r:id="rId25"/>
    <p:sldId id="436" r:id="rId26"/>
    <p:sldId id="462" r:id="rId27"/>
    <p:sldId id="467" r:id="rId28"/>
    <p:sldId id="442" r:id="rId29"/>
    <p:sldId id="485" r:id="rId30"/>
    <p:sldId id="322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4F7ED"/>
    <a:srgbClr val="84268E"/>
    <a:srgbClr val="4081D0"/>
    <a:srgbClr val="A63333"/>
    <a:srgbClr val="3B3721"/>
    <a:srgbClr val="607731"/>
    <a:srgbClr val="77933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3356" autoAdjust="0"/>
  </p:normalViewPr>
  <p:slideViewPr>
    <p:cSldViewPr>
      <p:cViewPr varScale="1">
        <p:scale>
          <a:sx n="64" d="100"/>
          <a:sy n="64" d="100"/>
        </p:scale>
        <p:origin x="25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F066-C44F-4075-9B6B-29B956DE2E82}" type="datetimeFigureOut">
              <a:rPr lang="pl-PL" smtClean="0"/>
              <a:t>2018-12-22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C008-93E4-4D6C-96BE-0B1715FB0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C008-93E4-4D6C-96BE-0B1715FB00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5204-3036-4FA5-A5D2-7FD2695BCB5D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7-45A8-4300-894A-D8F350C3F235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1A2-EE47-4B66-91F5-3ED341DBA2CA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7892-9867-41B3-A0C7-A0DFFA97E466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386-65DF-465F-BFB3-9EBEE4811910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A86-E44F-4BAD-BD35-FCEA68126D3B}" type="datetime1">
              <a:rPr lang="pl-PL" smtClean="0"/>
              <a:t>2018-12-22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3A6-A20D-4AAA-91F5-A69CB5A94E73}" type="datetime1">
              <a:rPr lang="pl-PL" smtClean="0"/>
              <a:t>2018-12-22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16-586E-4197-A28D-B1834B853F6B}" type="datetime1">
              <a:rPr lang="pl-PL" smtClean="0"/>
              <a:t>2018-12-22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D71-DD34-4D61-A35F-C003177C6682}" type="datetime1">
              <a:rPr lang="pl-PL" smtClean="0"/>
              <a:t>2018-12-22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5E5-B404-4A8B-9976-159C680B6194}" type="datetime1">
              <a:rPr lang="pl-PL" smtClean="0"/>
              <a:t>2018-12-22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620-3BC3-41B4-8AD2-DCEF0FEC9002}" type="datetime1">
              <a:rPr lang="pl-PL" smtClean="0"/>
              <a:t>2018-12-22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3F66-56BE-4E4D-81A8-F8B13C1BB2BC}" type="datetime1">
              <a:rPr lang="pl-PL" smtClean="0"/>
              <a:t>2018-12-22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94421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MODERN ORGANIC SYNTHESIS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9901" y="5661248"/>
            <a:ext cx="9144000" cy="1008112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  <a:latin typeface="Comic Sans MS" pitchFamily="66" charset="0"/>
              </a:rPr>
              <a:t>Daniel T. </a:t>
            </a:r>
            <a:r>
              <a:rPr lang="pl-PL" sz="2800" b="1" u="sng" dirty="0" smtClean="0">
                <a:solidFill>
                  <a:schemeClr val="tx1"/>
                </a:solidFill>
                <a:latin typeface="Comic Sans MS" pitchFamily="66" charset="0"/>
              </a:rPr>
              <a:t>Gryko</a:t>
            </a:r>
            <a:endParaRPr lang="en-AU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9496" y="2132856"/>
            <a:ext cx="936104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Comic Sans MS" panose="030F0702030302020204" pitchFamily="66" charset="0"/>
              </a:rPr>
              <a:t>4</a:t>
            </a:r>
            <a:r>
              <a:rPr lang="pl-PL" sz="3600" b="1" dirty="0" smtClean="0">
                <a:latin typeface="Comic Sans MS" panose="030F0702030302020204" pitchFamily="66" charset="0"/>
              </a:rPr>
              <a:t>. </a:t>
            </a:r>
            <a:r>
              <a:rPr lang="en-US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Nucleophilic </a:t>
            </a:r>
            <a:r>
              <a:rPr lang="en-US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Substitution of Hydrogen in </a:t>
            </a:r>
            <a:r>
              <a:rPr lang="pl-PL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Synthesis of</a:t>
            </a:r>
            <a:r>
              <a:rPr lang="pl-PL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Aromatic Heterocyclic </a:t>
            </a:r>
            <a:r>
              <a:rPr lang="en-US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Compounds</a:t>
            </a:r>
            <a:endParaRPr lang="pl-PL" sz="36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</a:p>
          <a:p>
            <a:r>
              <a:rPr lang="pl-PL" sz="3600" b="1" dirty="0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Modern </a:t>
            </a:r>
            <a:r>
              <a:rPr lang="pl-PL" sz="3600" b="1" dirty="0" err="1" smtClean="0">
                <a:ln w="10541" cmpd="sng">
                  <a:noFill/>
                  <a:prstDash val="solid"/>
                </a:ln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Oxidation</a:t>
            </a:r>
            <a:endParaRPr lang="en-AU" sz="3600" b="1" dirty="0">
              <a:ln w="10541" cmpd="sng">
                <a:noFill/>
                <a:prstDash val="solid"/>
              </a:ln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Indole – </a:t>
            </a:r>
            <a:r>
              <a:rPr lang="pl-PL" altLang="pl-PL" b="1" dirty="0" err="1" smtClean="0"/>
              <a:t>natural</a:t>
            </a:r>
            <a:r>
              <a:rPr lang="pl-PL" altLang="pl-PL" b="1" dirty="0" smtClean="0"/>
              <a:t> products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01134"/>
              </p:ext>
            </p:extLst>
          </p:nvPr>
        </p:nvGraphicFramePr>
        <p:xfrm>
          <a:off x="987425" y="1243013"/>
          <a:ext cx="1021715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5" name="CS ChemDraw Drawing" r:id="rId3" imgW="10216566" imgH="4369153" progId="ChemDraw.Document.6.0">
                  <p:embed/>
                </p:oleObj>
              </mc:Choice>
              <mc:Fallback>
                <p:oleObj name="CS ChemDraw Drawing" r:id="rId3" imgW="10216566" imgH="43691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425" y="1243013"/>
                        <a:ext cx="10217150" cy="43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3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Indazole</a:t>
            </a:r>
            <a:r>
              <a:rPr lang="pl-PL" altLang="pl-PL" b="1" dirty="0" smtClean="0"/>
              <a:t> and 2,1-Benzisoxazole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96430"/>
              </p:ext>
            </p:extLst>
          </p:nvPr>
        </p:nvGraphicFramePr>
        <p:xfrm>
          <a:off x="2108200" y="1990725"/>
          <a:ext cx="7974013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9" name="CS ChemDraw Drawing" r:id="rId3" imgW="7974698" imgH="2875492" progId="ChemDraw.Document.6.0">
                  <p:embed/>
                </p:oleObj>
              </mc:Choice>
              <mc:Fallback>
                <p:oleObj name="CS ChemDraw Drawing" r:id="rId3" imgW="7974698" imgH="28754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200" y="1990725"/>
                        <a:ext cx="7974013" cy="287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9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Quinoline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50410"/>
              </p:ext>
            </p:extLst>
          </p:nvPr>
        </p:nvGraphicFramePr>
        <p:xfrm>
          <a:off x="758825" y="2171700"/>
          <a:ext cx="106775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2" name="CS ChemDraw Drawing" r:id="rId3" imgW="10676946" imgH="2513353" progId="ChemDraw.Document.6.0">
                  <p:embed/>
                </p:oleObj>
              </mc:Choice>
              <mc:Fallback>
                <p:oleObj name="CS ChemDraw Drawing" r:id="rId3" imgW="10676946" imgH="25133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825" y="2171700"/>
                        <a:ext cx="10677525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Quinoline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26379"/>
              </p:ext>
            </p:extLst>
          </p:nvPr>
        </p:nvGraphicFramePr>
        <p:xfrm>
          <a:off x="400050" y="1384300"/>
          <a:ext cx="11393488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9" name="CS ChemDraw Drawing" r:id="rId3" imgW="11392930" imgH="4086931" progId="ChemDraw.Document.6.0">
                  <p:embed/>
                </p:oleObj>
              </mc:Choice>
              <mc:Fallback>
                <p:oleObj name="CS ChemDraw Drawing" r:id="rId3" imgW="11392930" imgH="40869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384300"/>
                        <a:ext cx="11393488" cy="408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Quinoline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68258"/>
              </p:ext>
            </p:extLst>
          </p:nvPr>
        </p:nvGraphicFramePr>
        <p:xfrm>
          <a:off x="2028825" y="1611313"/>
          <a:ext cx="8135938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2" name="CS ChemDraw Drawing" r:id="rId3" imgW="8136395" imgH="3632553" progId="ChemDraw.Document.6.0">
                  <p:embed/>
                </p:oleObj>
              </mc:Choice>
              <mc:Fallback>
                <p:oleObj name="CS ChemDraw Drawing" r:id="rId3" imgW="8136395" imgH="36325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825" y="1611313"/>
                        <a:ext cx="8135938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Fused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quinolines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4300"/>
              </p:ext>
            </p:extLst>
          </p:nvPr>
        </p:nvGraphicFramePr>
        <p:xfrm>
          <a:off x="1682750" y="1179983"/>
          <a:ext cx="8828088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8" name="CS ChemDraw Drawing" r:id="rId3" imgW="8828589" imgH="4913237" progId="ChemDraw.Document.6.0">
                  <p:embed/>
                </p:oleObj>
              </mc:Choice>
              <mc:Fallback>
                <p:oleObj name="CS ChemDraw Drawing" r:id="rId3" imgW="8828589" imgH="49132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0" y="1179983"/>
                        <a:ext cx="8828088" cy="491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9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Fused</a:t>
            </a:r>
            <a:r>
              <a:rPr lang="pl-PL" altLang="pl-PL" b="1" dirty="0"/>
              <a:t> </a:t>
            </a:r>
            <a:r>
              <a:rPr lang="pl-PL" altLang="pl-PL" b="1" dirty="0" err="1" smtClean="0"/>
              <a:t>quinoxalines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84083"/>
              </p:ext>
            </p:extLst>
          </p:nvPr>
        </p:nvGraphicFramePr>
        <p:xfrm>
          <a:off x="1087438" y="1911350"/>
          <a:ext cx="10018712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4" name="CS ChemDraw Drawing" r:id="rId3" imgW="10018662" imgH="3034145" progId="ChemDraw.Document.6.0">
                  <p:embed/>
                </p:oleObj>
              </mc:Choice>
              <mc:Fallback>
                <p:oleObj name="CS ChemDraw Drawing" r:id="rId3" imgW="10018662" imgH="30341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7438" y="1911350"/>
                        <a:ext cx="10018712" cy="303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Quinoxalines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296"/>
              </p:ext>
            </p:extLst>
          </p:nvPr>
        </p:nvGraphicFramePr>
        <p:xfrm>
          <a:off x="2290763" y="1427163"/>
          <a:ext cx="7610475" cy="40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9" name="CS ChemDraw Drawing" r:id="rId3" imgW="7610350" imgH="4001558" progId="ChemDraw.Document.6.0">
                  <p:embed/>
                </p:oleObj>
              </mc:Choice>
              <mc:Fallback>
                <p:oleObj name="CS ChemDraw Drawing" r:id="rId3" imgW="7610350" imgH="40015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0763" y="1427163"/>
                        <a:ext cx="7610475" cy="400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Alkylation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92173"/>
              </p:ext>
            </p:extLst>
          </p:nvPr>
        </p:nvGraphicFramePr>
        <p:xfrm>
          <a:off x="1117600" y="1293813"/>
          <a:ext cx="99568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7" name="CS ChemDraw Drawing" r:id="rId3" imgW="9956015" imgH="4266494" progId="ChemDraw.Document.6.0">
                  <p:embed/>
                </p:oleObj>
              </mc:Choice>
              <mc:Fallback>
                <p:oleObj name="CS ChemDraw Drawing" r:id="rId3" imgW="9956015" imgH="4266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600" y="1293813"/>
                        <a:ext cx="99568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Aldehydes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30809"/>
              </p:ext>
            </p:extLst>
          </p:nvPr>
        </p:nvGraphicFramePr>
        <p:xfrm>
          <a:off x="1682750" y="2913063"/>
          <a:ext cx="8828088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7" name="CS ChemDraw Drawing" r:id="rId3" imgW="8828373" imgH="1030111" progId="ChemDraw.Document.6.0">
                  <p:embed/>
                </p:oleObj>
              </mc:Choice>
              <mc:Fallback>
                <p:oleObj name="CS ChemDraw Drawing" r:id="rId3" imgW="8828373" imgH="1030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0" y="2913063"/>
                        <a:ext cx="8828088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Nucleophilic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substitution</a:t>
            </a:r>
            <a:r>
              <a:rPr lang="pl-PL" altLang="pl-PL" b="1" dirty="0" smtClean="0"/>
              <a:t> of </a:t>
            </a:r>
            <a:r>
              <a:rPr lang="pl-PL" altLang="pl-PL" b="1" dirty="0" err="1" smtClean="0"/>
              <a:t>hydrogen</a:t>
            </a:r>
            <a:r>
              <a:rPr lang="pl-PL" altLang="pl-PL" b="1" dirty="0" smtClean="0"/>
              <a:t> - </a:t>
            </a:r>
            <a:r>
              <a:rPr lang="pl-PL" altLang="pl-PL" b="1" dirty="0" err="1" smtClean="0"/>
              <a:t>mechanism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76275"/>
              </p:ext>
            </p:extLst>
          </p:nvPr>
        </p:nvGraphicFramePr>
        <p:xfrm>
          <a:off x="1871663" y="1288181"/>
          <a:ext cx="8450262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1" name="CS ChemDraw Drawing" r:id="rId3" imgW="8450256" imgH="5237692" progId="ChemDraw.Document.6.0">
                  <p:embed/>
                </p:oleObj>
              </mc:Choice>
              <mc:Fallback>
                <p:oleObj name="CS ChemDraw Drawing" r:id="rId3" imgW="8450256" imgH="52376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663" y="1288181"/>
                        <a:ext cx="8450262" cy="523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Dess</a:t>
            </a:r>
            <a:r>
              <a:rPr lang="pl-PL" altLang="pl-PL" b="1" dirty="0" smtClean="0"/>
              <a:t>-Martin </a:t>
            </a:r>
            <a:r>
              <a:rPr lang="pl-PL" altLang="pl-PL" b="1" dirty="0" err="1" smtClean="0"/>
              <a:t>Periodinane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44711"/>
              </p:ext>
            </p:extLst>
          </p:nvPr>
        </p:nvGraphicFramePr>
        <p:xfrm>
          <a:off x="2189163" y="1519238"/>
          <a:ext cx="7812087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4" name="CS ChemDraw Drawing" r:id="rId3" imgW="7811589" imgH="3815997" progId="ChemDraw.Document.6.0">
                  <p:embed/>
                </p:oleObj>
              </mc:Choice>
              <mc:Fallback>
                <p:oleObj name="CS ChemDraw Drawing" r:id="rId3" imgW="7811589" imgH="38159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9163" y="1519238"/>
                        <a:ext cx="7812087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IBX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282175"/>
              </p:ext>
            </p:extLst>
          </p:nvPr>
        </p:nvGraphicFramePr>
        <p:xfrm>
          <a:off x="1908175" y="1174750"/>
          <a:ext cx="8377238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9" name="CS ChemDraw Drawing" r:id="rId3" imgW="8377111" imgH="4506745" progId="ChemDraw.Document.6.0">
                  <p:embed/>
                </p:oleObj>
              </mc:Choice>
              <mc:Fallback>
                <p:oleObj name="CS ChemDraw Drawing" r:id="rId3" imgW="8377111" imgH="45067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1174750"/>
                        <a:ext cx="8377238" cy="450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0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TEMPO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43145"/>
              </p:ext>
            </p:extLst>
          </p:nvPr>
        </p:nvGraphicFramePr>
        <p:xfrm>
          <a:off x="2460625" y="1784350"/>
          <a:ext cx="727075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2" name="CS ChemDraw Drawing" r:id="rId3" imgW="7270716" imgH="3285419" progId="ChemDraw.Document.6.0">
                  <p:embed/>
                </p:oleObj>
              </mc:Choice>
              <mc:Fallback>
                <p:oleObj name="CS ChemDraw Drawing" r:id="rId3" imgW="7270716" imgH="32854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784350"/>
                        <a:ext cx="7270750" cy="328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8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MnO</a:t>
            </a:r>
            <a:r>
              <a:rPr lang="pl-PL" altLang="pl-PL" b="1" baseline="-25000" dirty="0" smtClean="0"/>
              <a:t>2</a:t>
            </a:r>
            <a:r>
              <a:rPr lang="pl-PL" altLang="pl-PL" b="1" dirty="0" smtClean="0"/>
              <a:t> and BaMnO</a:t>
            </a:r>
            <a:r>
              <a:rPr lang="pl-PL" altLang="pl-PL" b="1" baseline="-25000" dirty="0" smtClean="0"/>
              <a:t>4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68120"/>
              </p:ext>
            </p:extLst>
          </p:nvPr>
        </p:nvGraphicFramePr>
        <p:xfrm>
          <a:off x="3297238" y="1422177"/>
          <a:ext cx="5595937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6" name="CS ChemDraw Drawing" r:id="rId3" imgW="5595493" imgH="4382558" progId="ChemDraw.Document.6.0">
                  <p:embed/>
                </p:oleObj>
              </mc:Choice>
              <mc:Fallback>
                <p:oleObj name="CS ChemDraw Drawing" r:id="rId3" imgW="5595493" imgH="43825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238" y="1422177"/>
                        <a:ext cx="5595937" cy="438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4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NaClO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96708"/>
              </p:ext>
            </p:extLst>
          </p:nvPr>
        </p:nvGraphicFramePr>
        <p:xfrm>
          <a:off x="3560763" y="1852613"/>
          <a:ext cx="5070475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9" name="CS ChemDraw Drawing" r:id="rId3" imgW="5069801" imgH="3151011" progId="ChemDraw.Document.6.0">
                  <p:embed/>
                </p:oleObj>
              </mc:Choice>
              <mc:Fallback>
                <p:oleObj name="CS ChemDraw Drawing" r:id="rId3" imgW="5069801" imgH="31510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0763" y="1852613"/>
                        <a:ext cx="5070475" cy="315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Sodium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chlorite</a:t>
            </a:r>
            <a:r>
              <a:rPr lang="pl-PL" altLang="pl-PL" b="1" dirty="0" smtClean="0"/>
              <a:t> - NaClO</a:t>
            </a:r>
            <a:r>
              <a:rPr lang="pl-PL" altLang="pl-PL" b="1" baseline="-25000" dirty="0" smtClean="0"/>
              <a:t>2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59534"/>
              </p:ext>
            </p:extLst>
          </p:nvPr>
        </p:nvGraphicFramePr>
        <p:xfrm>
          <a:off x="3435350" y="1295400"/>
          <a:ext cx="5319713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CS ChemDraw Drawing" r:id="rId3" imgW="5319760" imgH="4263672" progId="ChemDraw.Document.6.0">
                  <p:embed/>
                </p:oleObj>
              </mc:Choice>
              <mc:Fallback>
                <p:oleObj name="CS ChemDraw Drawing" r:id="rId3" imgW="5319760" imgH="42636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350" y="1295400"/>
                        <a:ext cx="5319713" cy="426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Ru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19847"/>
              </p:ext>
            </p:extLst>
          </p:nvPr>
        </p:nvGraphicFramePr>
        <p:xfrm>
          <a:off x="819150" y="1584325"/>
          <a:ext cx="10555288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5" name="CS ChemDraw Drawing" r:id="rId3" imgW="10554789" imgH="3687586" progId="ChemDraw.Document.6.0">
                  <p:embed/>
                </p:oleObj>
              </mc:Choice>
              <mc:Fallback>
                <p:oleObj name="CS ChemDraw Drawing" r:id="rId3" imgW="10554789" imgH="36875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150" y="1584325"/>
                        <a:ext cx="10555288" cy="368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DMSO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51613"/>
              </p:ext>
            </p:extLst>
          </p:nvPr>
        </p:nvGraphicFramePr>
        <p:xfrm>
          <a:off x="3333750" y="1258888"/>
          <a:ext cx="55245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CS ChemDraw Drawing" r:id="rId3" imgW="5524266" imgH="4337165" progId="ChemDraw.Document.6.0">
                  <p:embed/>
                </p:oleObj>
              </mc:Choice>
              <mc:Fallback>
                <p:oleObj name="CS ChemDraw Drawing" r:id="rId3" imgW="5524266" imgH="43371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0" y="1258888"/>
                        <a:ext cx="5524500" cy="433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NaWO</a:t>
            </a:r>
            <a:r>
              <a:rPr lang="pl-PL" altLang="pl-PL" b="1" baseline="-25000" dirty="0" smtClean="0"/>
              <a:t>4</a:t>
            </a:r>
            <a:endParaRPr lang="pl-PL" altLang="pl-PL" b="1" baseline="-25000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27027"/>
              </p:ext>
            </p:extLst>
          </p:nvPr>
        </p:nvGraphicFramePr>
        <p:xfrm>
          <a:off x="3687763" y="1516063"/>
          <a:ext cx="4814887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0" name="CS ChemDraw Drawing" r:id="rId3" imgW="4815605" imgH="3821994" progId="ChemDraw.Document.6.0">
                  <p:embed/>
                </p:oleObj>
              </mc:Choice>
              <mc:Fallback>
                <p:oleObj name="CS ChemDraw Drawing" r:id="rId3" imgW="4815605" imgH="38219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7763" y="1516063"/>
                        <a:ext cx="4814887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Methyltrioxorhenium</a:t>
            </a:r>
            <a:r>
              <a:rPr lang="pl-PL" altLang="pl-PL" b="1" dirty="0" smtClean="0"/>
              <a:t> (MTO) MeReO</a:t>
            </a:r>
            <a:r>
              <a:rPr lang="pl-PL" altLang="pl-PL" b="1" baseline="-25000" dirty="0" smtClean="0"/>
              <a:t>3</a:t>
            </a:r>
            <a:endParaRPr lang="pl-PL" altLang="pl-PL" b="1" baseline="-25000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05035"/>
              </p:ext>
            </p:extLst>
          </p:nvPr>
        </p:nvGraphicFramePr>
        <p:xfrm>
          <a:off x="1687513" y="1144588"/>
          <a:ext cx="8818562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2" name="CS ChemDraw Drawing" r:id="rId3" imgW="8819194" imgH="4567061" progId="ChemDraw.Document.6.0">
                  <p:embed/>
                </p:oleObj>
              </mc:Choice>
              <mc:Fallback>
                <p:oleObj name="CS ChemDraw Drawing" r:id="rId3" imgW="8819194" imgH="4567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7513" y="1144588"/>
                        <a:ext cx="8818562" cy="456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5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Vicarious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nucleophilic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substitution</a:t>
            </a:r>
            <a:r>
              <a:rPr lang="pl-PL" altLang="pl-PL" b="1" dirty="0" smtClean="0"/>
              <a:t> of </a:t>
            </a:r>
            <a:r>
              <a:rPr lang="pl-PL" altLang="pl-PL" b="1" dirty="0" err="1" smtClean="0"/>
              <a:t>hydrogen</a:t>
            </a:r>
            <a:r>
              <a:rPr lang="pl-PL" altLang="pl-PL" b="1" dirty="0" smtClean="0"/>
              <a:t> - </a:t>
            </a:r>
            <a:r>
              <a:rPr lang="pl-PL" altLang="pl-PL" b="1" dirty="0" err="1" smtClean="0"/>
              <a:t>mechanism</a:t>
            </a:r>
            <a:endParaRPr lang="pl-PL" alt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340768"/>
            <a:ext cx="6449101" cy="54529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83" y="2492896"/>
            <a:ext cx="4972801" cy="23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9"/>
          <p:cNvSpPr>
            <a:spLocks noGrp="1"/>
          </p:cNvSpPr>
          <p:nvPr>
            <p:ph idx="1"/>
          </p:nvPr>
        </p:nvSpPr>
        <p:spPr>
          <a:xfrm>
            <a:off x="551384" y="1196751"/>
            <a:ext cx="10945216" cy="344948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pl-PL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Mąkosza</a:t>
            </a:r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latin typeface="Comic Sans MS" panose="030F0702030302020204" pitchFamily="66" charset="0"/>
              </a:rPr>
              <a:t>Chem.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Rev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latin typeface="Comic Sans MS" panose="030F0702030302020204" pitchFamily="66" charset="0"/>
              </a:rPr>
              <a:t>2004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104</a:t>
            </a:r>
            <a:r>
              <a:rPr lang="pl-PL" sz="2400" dirty="0" smtClean="0">
                <a:latin typeface="Comic Sans MS" panose="030F0702030302020204" pitchFamily="66" charset="0"/>
              </a:rPr>
              <a:t>, 2631.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M. </a:t>
            </a:r>
            <a:r>
              <a:rPr lang="pl-PL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Mąkosza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Synthesis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2011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2341.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M. </a:t>
            </a:r>
            <a:r>
              <a:rPr lang="pl-PL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Mąkosza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Heterocycles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2014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88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75.</a:t>
            </a:r>
          </a:p>
          <a:p>
            <a:pPr>
              <a:lnSpc>
                <a:spcPct val="150000"/>
              </a:lnSpc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81200" y="16191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909192" y="3573016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Additional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zawartości 19"/>
          <p:cNvSpPr txBox="1">
            <a:spLocks/>
          </p:cNvSpPr>
          <p:nvPr/>
        </p:nvSpPr>
        <p:spPr>
          <a:xfrm>
            <a:off x="623392" y="4149080"/>
            <a:ext cx="10945216" cy="2513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J. M. </a:t>
            </a:r>
            <a:r>
              <a:rPr lang="pl-PL" sz="2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Joo</a:t>
            </a:r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Asian</a:t>
            </a:r>
            <a:r>
              <a:rPr lang="pl-PL" sz="2400" i="1" dirty="0" smtClean="0">
                <a:latin typeface="Comic Sans MS" panose="030F0702030302020204" pitchFamily="66" charset="0"/>
              </a:rPr>
              <a:t> JOC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latin typeface="Comic Sans MS" panose="030F0702030302020204" pitchFamily="66" charset="0"/>
              </a:rPr>
              <a:t>2015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4</a:t>
            </a:r>
            <a:r>
              <a:rPr lang="pl-PL" sz="2400" dirty="0" smtClean="0">
                <a:latin typeface="Comic Sans MS" panose="030F0702030302020204" pitchFamily="66" charset="0"/>
              </a:rPr>
              <a:t>, 1386.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Oxidative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71186"/>
              </p:ext>
            </p:extLst>
          </p:nvPr>
        </p:nvGraphicFramePr>
        <p:xfrm>
          <a:off x="2951163" y="1006747"/>
          <a:ext cx="6289675" cy="56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8" name="CS ChemDraw Drawing" r:id="rId3" imgW="6289236" imgH="5662789" progId="ChemDraw.Document.6.0">
                  <p:embed/>
                </p:oleObj>
              </mc:Choice>
              <mc:Fallback>
                <p:oleObj name="CS ChemDraw Drawing" r:id="rId3" imgW="6289236" imgH="5662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1163" y="1006747"/>
                        <a:ext cx="6289675" cy="566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Indole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39093"/>
              </p:ext>
            </p:extLst>
          </p:nvPr>
        </p:nvGraphicFramePr>
        <p:xfrm>
          <a:off x="2284413" y="1577975"/>
          <a:ext cx="7623175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" name="CS ChemDraw Drawing" r:id="rId3" imgW="7622707" imgH="3699933" progId="ChemDraw.Document.6.0">
                  <p:embed/>
                </p:oleObj>
              </mc:Choice>
              <mc:Fallback>
                <p:oleObj name="CS ChemDraw Drawing" r:id="rId3" imgW="7622707" imgH="3699933" progId="ChemDraw.Document.6.0">
                  <p:embed/>
                  <p:pic>
                    <p:nvPicPr>
                      <p:cNvPr id="3" name="Obi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4413" y="1577975"/>
                        <a:ext cx="7623175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Indole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06205"/>
              </p:ext>
            </p:extLst>
          </p:nvPr>
        </p:nvGraphicFramePr>
        <p:xfrm>
          <a:off x="1763713" y="1517650"/>
          <a:ext cx="866616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8" name="CS ChemDraw Drawing" r:id="rId3" imgW="8666676" imgH="3818819" progId="ChemDraw.Document.6.0">
                  <p:embed/>
                </p:oleObj>
              </mc:Choice>
              <mc:Fallback>
                <p:oleObj name="CS ChemDraw Drawing" r:id="rId3" imgW="8666676" imgH="3818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1517650"/>
                        <a:ext cx="866616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Indole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006410"/>
              </p:ext>
            </p:extLst>
          </p:nvPr>
        </p:nvGraphicFramePr>
        <p:xfrm>
          <a:off x="1897063" y="1154113"/>
          <a:ext cx="8397875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44" name="CS ChemDraw Drawing" r:id="rId3" imgW="8398358" imgH="4547306" progId="ChemDraw.Document.6.0">
                  <p:embed/>
                </p:oleObj>
              </mc:Choice>
              <mc:Fallback>
                <p:oleObj name="CS ChemDraw Drawing" r:id="rId3" imgW="8398358" imgH="45473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063" y="1154113"/>
                        <a:ext cx="8397875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Indole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63807"/>
              </p:ext>
            </p:extLst>
          </p:nvPr>
        </p:nvGraphicFramePr>
        <p:xfrm>
          <a:off x="1722438" y="862013"/>
          <a:ext cx="8748712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7" name="CS ChemDraw Drawing" r:id="rId3" imgW="8749112" imgH="5806440" progId="ChemDraw.Document.6.0">
                  <p:embed/>
                </p:oleObj>
              </mc:Choice>
              <mc:Fallback>
                <p:oleObj name="CS ChemDraw Drawing" r:id="rId3" imgW="8749112" imgH="5806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438" y="862013"/>
                        <a:ext cx="8748712" cy="58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Indole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92120"/>
              </p:ext>
            </p:extLst>
          </p:nvPr>
        </p:nvGraphicFramePr>
        <p:xfrm>
          <a:off x="412750" y="1778000"/>
          <a:ext cx="113665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8" name="CS ChemDraw Drawing" r:id="rId3" imgW="11366023" imgH="3300984" progId="ChemDraw.Document.6.0">
                  <p:embed/>
                </p:oleObj>
              </mc:Choice>
              <mc:Fallback>
                <p:oleObj name="CS ChemDraw Drawing" r:id="rId3" imgW="11366023" imgH="33009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0" y="1778000"/>
                        <a:ext cx="11366500" cy="330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22924</TotalTime>
  <Words>133</Words>
  <Application>Microsoft Office PowerPoint</Application>
  <PresentationFormat>Panoramiczny</PresentationFormat>
  <Paragraphs>40</Paragraphs>
  <Slides>30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Motyw pakietu Office</vt:lpstr>
      <vt:lpstr>CS ChemDraw Drawing</vt:lpstr>
      <vt:lpstr>MODERN ORGANIC SYNTHESIS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Marek</dc:creator>
  <cp:lastModifiedBy>Pizystrat</cp:lastModifiedBy>
  <cp:revision>1050</cp:revision>
  <dcterms:created xsi:type="dcterms:W3CDTF">2011-09-23T22:16:49Z</dcterms:created>
  <dcterms:modified xsi:type="dcterms:W3CDTF">2018-12-22T10:14:23Z</dcterms:modified>
</cp:coreProperties>
</file>