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301" r:id="rId2"/>
    <p:sldId id="437" r:id="rId3"/>
    <p:sldId id="483" r:id="rId4"/>
    <p:sldId id="439" r:id="rId5"/>
    <p:sldId id="484" r:id="rId6"/>
    <p:sldId id="440" r:id="rId7"/>
    <p:sldId id="486" r:id="rId8"/>
    <p:sldId id="441" r:id="rId9"/>
    <p:sldId id="477" r:id="rId10"/>
    <p:sldId id="478" r:id="rId11"/>
    <p:sldId id="482" r:id="rId12"/>
    <p:sldId id="481" r:id="rId13"/>
    <p:sldId id="431" r:id="rId14"/>
    <p:sldId id="470" r:id="rId15"/>
    <p:sldId id="471" r:id="rId16"/>
    <p:sldId id="472" r:id="rId17"/>
    <p:sldId id="473" r:id="rId18"/>
    <p:sldId id="479" r:id="rId19"/>
    <p:sldId id="475" r:id="rId20"/>
    <p:sldId id="476" r:id="rId21"/>
    <p:sldId id="465" r:id="rId22"/>
    <p:sldId id="466" r:id="rId23"/>
    <p:sldId id="434" r:id="rId24"/>
    <p:sldId id="435" r:id="rId25"/>
    <p:sldId id="468" r:id="rId26"/>
    <p:sldId id="436" r:id="rId27"/>
    <p:sldId id="462" r:id="rId28"/>
    <p:sldId id="467" r:id="rId29"/>
    <p:sldId id="442" r:id="rId30"/>
    <p:sldId id="488" r:id="rId31"/>
    <p:sldId id="487" r:id="rId32"/>
    <p:sldId id="322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6" autoAdjust="0"/>
    <p:restoredTop sz="93356" autoAdjust="0"/>
  </p:normalViewPr>
  <p:slideViewPr>
    <p:cSldViewPr>
      <p:cViewPr varScale="1">
        <p:scale>
          <a:sx n="67" d="100"/>
          <a:sy n="67" d="100"/>
        </p:scale>
        <p:origin x="6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2019-01-11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2019-01-11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2019-01-11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2019-01-11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2019-01-11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2019-01-11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</a:t>
            </a:r>
            <a:r>
              <a:rPr lang="pl-PL" sz="2800" b="1" u="sng" dirty="0" smtClean="0">
                <a:solidFill>
                  <a:schemeClr val="tx1"/>
                </a:solidFill>
                <a:latin typeface="Comic Sans MS" pitchFamily="66" charset="0"/>
              </a:rPr>
              <a:t>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36104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5</a:t>
            </a:r>
            <a:r>
              <a:rPr lang="pl-PL" sz="3600" b="1" dirty="0" smtClean="0">
                <a:latin typeface="Comic Sans MS" panose="030F0702030302020204" pitchFamily="66" charset="0"/>
              </a:rPr>
              <a:t>. 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Modern </a:t>
            </a:r>
            <a:r>
              <a:rPr lang="pl-PL" sz="3600" b="1" dirty="0" err="1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Reduction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+ </a:t>
            </a:r>
            <a:r>
              <a:rPr lang="pl-PL" sz="3600" b="1" dirty="0" err="1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Frustrated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Lewis </a:t>
            </a:r>
            <a:r>
              <a:rPr lang="pl-PL" sz="3600" b="1" dirty="0" err="1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Pairs</a:t>
            </a:r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+ </a:t>
            </a:r>
            <a:r>
              <a:rPr lang="pl-PL" sz="3600" b="1" dirty="0" err="1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Micelles</a:t>
            </a:r>
            <a:endParaRPr lang="en-AU" sz="3600" b="1" dirty="0">
              <a:ln w="10541" cmpd="sng">
                <a:noFill/>
                <a:prstDash val="solid"/>
              </a:ln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RCOR </a:t>
            </a:r>
            <a:r>
              <a:rPr lang="pl-PL" altLang="pl-PL" b="1" dirty="0"/>
              <a:t>→ </a:t>
            </a:r>
            <a:r>
              <a:rPr lang="pl-PL" altLang="pl-PL" b="1" dirty="0" smtClean="0"/>
              <a:t>RCH</a:t>
            </a:r>
            <a:r>
              <a:rPr lang="pl-PL" altLang="pl-PL" b="1" baseline="-25000" dirty="0" smtClean="0"/>
              <a:t>2</a:t>
            </a:r>
            <a:r>
              <a:rPr lang="pl-PL" altLang="pl-PL" b="1" dirty="0" smtClean="0"/>
              <a:t>R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69188"/>
              </p:ext>
            </p:extLst>
          </p:nvPr>
        </p:nvGraphicFramePr>
        <p:xfrm>
          <a:off x="919163" y="1368425"/>
          <a:ext cx="10355262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6" name="CS ChemDraw Drawing" r:id="rId3" imgW="10355710" imgH="4117709" progId="ChemDraw.Document.6.0">
                  <p:embed/>
                </p:oleObj>
              </mc:Choice>
              <mc:Fallback>
                <p:oleObj name="CS ChemDraw Drawing" r:id="rId3" imgW="10355710" imgH="4117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163" y="1368425"/>
                        <a:ext cx="10355262" cy="411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NaBH</a:t>
            </a:r>
            <a:r>
              <a:rPr lang="pl-PL" altLang="pl-PL" b="1" baseline="-25000" dirty="0" smtClean="0"/>
              <a:t>4</a:t>
            </a:r>
            <a:r>
              <a:rPr lang="pl-PL" altLang="pl-PL" b="1" dirty="0" smtClean="0"/>
              <a:t> + </a:t>
            </a:r>
            <a:r>
              <a:rPr lang="pl-PL" altLang="pl-PL" b="1" dirty="0" err="1" smtClean="0"/>
              <a:t>additives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33502"/>
              </p:ext>
            </p:extLst>
          </p:nvPr>
        </p:nvGraphicFramePr>
        <p:xfrm>
          <a:off x="1919288" y="1509713"/>
          <a:ext cx="8355012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3" name="CS ChemDraw Drawing" r:id="rId3" imgW="8354227" imgH="3835753" progId="ChemDraw.Document.6.0">
                  <p:embed/>
                </p:oleObj>
              </mc:Choice>
              <mc:Fallback>
                <p:oleObj name="CS ChemDraw Drawing" r:id="rId3" imgW="8354227" imgH="38357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288" y="1509713"/>
                        <a:ext cx="8355012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3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Ionic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hydrogenation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62934"/>
              </p:ext>
            </p:extLst>
          </p:nvPr>
        </p:nvGraphicFramePr>
        <p:xfrm>
          <a:off x="2986088" y="2012950"/>
          <a:ext cx="6218237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6" name="CS ChemDraw Drawing" r:id="rId3" imgW="6217920" imgH="2830068" progId="ChemDraw.Document.6.0">
                  <p:embed/>
                </p:oleObj>
              </mc:Choice>
              <mc:Fallback>
                <p:oleObj name="CS ChemDraw Drawing" r:id="rId3" imgW="6217920" imgH="28300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088" y="2012950"/>
                        <a:ext cx="6218237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9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RCN </a:t>
            </a:r>
            <a:r>
              <a:rPr lang="pl-PL" altLang="pl-PL" b="1" dirty="0"/>
              <a:t>→ </a:t>
            </a:r>
            <a:r>
              <a:rPr lang="pl-PL" altLang="pl-PL" b="1" dirty="0" smtClean="0"/>
              <a:t>RCH</a:t>
            </a:r>
            <a:r>
              <a:rPr lang="pl-PL" altLang="pl-PL" b="1" baseline="-25000" dirty="0" smtClean="0"/>
              <a:t>2</a:t>
            </a:r>
            <a:r>
              <a:rPr lang="pl-PL" altLang="pl-PL" b="1" dirty="0" smtClean="0"/>
              <a:t>NH</a:t>
            </a:r>
            <a:r>
              <a:rPr lang="pl-PL" altLang="pl-PL" b="1" baseline="-25000" dirty="0" smtClean="0"/>
              <a:t>2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22378"/>
              </p:ext>
            </p:extLst>
          </p:nvPr>
        </p:nvGraphicFramePr>
        <p:xfrm>
          <a:off x="4087813" y="1890713"/>
          <a:ext cx="4014787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9" name="CS ChemDraw Drawing" r:id="rId3" imgW="4015240" imgH="3073400" progId="ChemDraw.Document.6.0">
                  <p:embed/>
                </p:oleObj>
              </mc:Choice>
              <mc:Fallback>
                <p:oleObj name="CS ChemDraw Drawing" r:id="rId3" imgW="4015240" imgH="3073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7813" y="1890713"/>
                        <a:ext cx="4014787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Barton </a:t>
            </a:r>
            <a:r>
              <a:rPr lang="pl-PL" altLang="pl-PL" b="1" dirty="0" err="1" smtClean="0"/>
              <a:t>deoxygenation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08761"/>
              </p:ext>
            </p:extLst>
          </p:nvPr>
        </p:nvGraphicFramePr>
        <p:xfrm>
          <a:off x="2746375" y="1417638"/>
          <a:ext cx="669925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6" name="CS ChemDraw Drawing" r:id="rId3" imgW="6699358" imgH="4020451" progId="ChemDraw.Document.6.0">
                  <p:embed/>
                </p:oleObj>
              </mc:Choice>
              <mc:Fallback>
                <p:oleObj name="CS ChemDraw Drawing" r:id="rId3" imgW="6699358" imgH="40204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375" y="1417638"/>
                        <a:ext cx="6699250" cy="402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Diazene-mediated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deoxygenation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52479"/>
              </p:ext>
            </p:extLst>
          </p:nvPr>
        </p:nvGraphicFramePr>
        <p:xfrm>
          <a:off x="2168525" y="1120799"/>
          <a:ext cx="7853363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7" name="CS ChemDraw Drawing" r:id="rId3" imgW="7852813" imgH="5116068" progId="ChemDraw.Document.6.0">
                  <p:embed/>
                </p:oleObj>
              </mc:Choice>
              <mc:Fallback>
                <p:oleObj name="CS ChemDraw Drawing" r:id="rId3" imgW="7852813" imgH="51160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8525" y="1120799"/>
                        <a:ext cx="7853363" cy="511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Barton </a:t>
            </a:r>
            <a:r>
              <a:rPr lang="pl-PL" altLang="pl-PL" b="1" dirty="0" err="1" smtClean="0"/>
              <a:t>decarboxylation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31232"/>
              </p:ext>
            </p:extLst>
          </p:nvPr>
        </p:nvGraphicFramePr>
        <p:xfrm>
          <a:off x="1565275" y="1238250"/>
          <a:ext cx="906145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6" name="CS ChemDraw Drawing" r:id="rId3" imgW="9062026" imgH="4378313" progId="ChemDraw.Document.6.0">
                  <p:embed/>
                </p:oleObj>
              </mc:Choice>
              <mc:Fallback>
                <p:oleObj name="CS ChemDraw Drawing" r:id="rId3" imgW="9062026" imgH="43783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1238250"/>
                        <a:ext cx="9061450" cy="43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Corey</a:t>
            </a:r>
            <a:r>
              <a:rPr lang="pl-PL" altLang="pl-PL" b="1" dirty="0" smtClean="0"/>
              <a:t>-Winter </a:t>
            </a:r>
            <a:r>
              <a:rPr lang="pl-PL" altLang="pl-PL" b="1" dirty="0" err="1" smtClean="0"/>
              <a:t>olefination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77590"/>
              </p:ext>
            </p:extLst>
          </p:nvPr>
        </p:nvGraphicFramePr>
        <p:xfrm>
          <a:off x="2114550" y="1171153"/>
          <a:ext cx="796131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1" name="CS ChemDraw Drawing" r:id="rId3" imgW="7961418" imgH="5210833" progId="ChemDraw.Document.6.0">
                  <p:embed/>
                </p:oleObj>
              </mc:Choice>
              <mc:Fallback>
                <p:oleObj name="CS ChemDraw Drawing" r:id="rId3" imgW="7961418" imgH="52108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4550" y="1171153"/>
                        <a:ext cx="7961313" cy="521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Frustrated</a:t>
            </a:r>
            <a:r>
              <a:rPr lang="pl-PL" altLang="pl-PL" b="1" dirty="0" smtClean="0"/>
              <a:t> Lewis </a:t>
            </a:r>
            <a:r>
              <a:rPr lang="pl-PL" altLang="pl-PL" b="1" dirty="0" err="1" smtClean="0"/>
              <a:t>Pairs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44310"/>
              </p:ext>
            </p:extLst>
          </p:nvPr>
        </p:nvGraphicFramePr>
        <p:xfrm>
          <a:off x="1003300" y="1928813"/>
          <a:ext cx="10186988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9" name="CS ChemDraw Drawing" r:id="rId3" imgW="10187616" imgH="2997553" progId="ChemDraw.Document.6.0">
                  <p:embed/>
                </p:oleObj>
              </mc:Choice>
              <mc:Fallback>
                <p:oleObj name="CS ChemDraw Drawing" r:id="rId3" imgW="10187616" imgH="29975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00" y="1928813"/>
                        <a:ext cx="10186988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7273"/>
              </p:ext>
            </p:extLst>
          </p:nvPr>
        </p:nvGraphicFramePr>
        <p:xfrm>
          <a:off x="3494088" y="1336575"/>
          <a:ext cx="5202237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8" name="CS ChemDraw Drawing" r:id="rId3" imgW="5203030" imgH="4685053" progId="ChemDraw.Document.6.0">
                  <p:embed/>
                </p:oleObj>
              </mc:Choice>
              <mc:Fallback>
                <p:oleObj name="CS ChemDraw Drawing" r:id="rId3" imgW="5203030" imgH="4685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4088" y="1336575"/>
                        <a:ext cx="5202237" cy="468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LiAlH</a:t>
            </a:r>
            <a:r>
              <a:rPr lang="pl-PL" altLang="pl-PL" b="1" baseline="-25000" dirty="0" smtClean="0"/>
              <a:t>4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53526"/>
              </p:ext>
            </p:extLst>
          </p:nvPr>
        </p:nvGraphicFramePr>
        <p:xfrm>
          <a:off x="3427413" y="1474788"/>
          <a:ext cx="5337175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9" name="CS ChemDraw Drawing" r:id="rId3" imgW="5337433" imgH="3907397" progId="ChemDraw.Document.6.0">
                  <p:embed/>
                </p:oleObj>
              </mc:Choice>
              <mc:Fallback>
                <p:oleObj name="CS ChemDraw Drawing" r:id="rId3" imgW="5337433" imgH="39073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7413" y="1474788"/>
                        <a:ext cx="5337175" cy="390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11110"/>
              </p:ext>
            </p:extLst>
          </p:nvPr>
        </p:nvGraphicFramePr>
        <p:xfrm>
          <a:off x="1516063" y="960438"/>
          <a:ext cx="915987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1" name="CS ChemDraw Drawing" r:id="rId3" imgW="9159396" imgH="4933188" progId="ChemDraw.Document.6.0">
                  <p:embed/>
                </p:oleObj>
              </mc:Choice>
              <mc:Fallback>
                <p:oleObj name="CS ChemDraw Drawing" r:id="rId3" imgW="9159396" imgH="4933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6063" y="960438"/>
                        <a:ext cx="9159875" cy="493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62078"/>
              </p:ext>
            </p:extLst>
          </p:nvPr>
        </p:nvGraphicFramePr>
        <p:xfrm>
          <a:off x="4102100" y="2486025"/>
          <a:ext cx="39878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CS ChemDraw Drawing" r:id="rId3" imgW="3988407" imgH="1882001" progId="ChemDraw.Document.6.0">
                  <p:embed/>
                </p:oleObj>
              </mc:Choice>
              <mc:Fallback>
                <p:oleObj name="CS ChemDraw Drawing" r:id="rId3" imgW="3988407" imgH="18820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2100" y="2486025"/>
                        <a:ext cx="3987800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76477"/>
              </p:ext>
            </p:extLst>
          </p:nvPr>
        </p:nvGraphicFramePr>
        <p:xfrm>
          <a:off x="1333500" y="1293813"/>
          <a:ext cx="9525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7" name="CS ChemDraw Drawing" r:id="rId3" imgW="9524740" imgH="4266923" progId="ChemDraw.Document.6.0">
                  <p:embed/>
                </p:oleObj>
              </mc:Choice>
              <mc:Fallback>
                <p:oleObj name="CS ChemDraw Drawing" r:id="rId3" imgW="9524740" imgH="42669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1293813"/>
                        <a:ext cx="95250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34864"/>
              </p:ext>
            </p:extLst>
          </p:nvPr>
        </p:nvGraphicFramePr>
        <p:xfrm>
          <a:off x="1333500" y="1714500"/>
          <a:ext cx="95250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0" name="CS ChemDraw Drawing" r:id="rId3" imgW="9524740" imgH="3426091" progId="ChemDraw.Document.6.0">
                  <p:embed/>
                </p:oleObj>
              </mc:Choice>
              <mc:Fallback>
                <p:oleObj name="CS ChemDraw Drawing" r:id="rId3" imgW="9524740" imgH="3426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1714500"/>
                        <a:ext cx="9525000" cy="342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85616"/>
              </p:ext>
            </p:extLst>
          </p:nvPr>
        </p:nvGraphicFramePr>
        <p:xfrm>
          <a:off x="3254375" y="1376363"/>
          <a:ext cx="5681663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2" name="CS ChemDraw Drawing" r:id="rId3" imgW="5681555" imgH="4102331" progId="ChemDraw.Document.6.0">
                  <p:embed/>
                </p:oleObj>
              </mc:Choice>
              <mc:Fallback>
                <p:oleObj name="CS ChemDraw Drawing" r:id="rId3" imgW="5681555" imgH="41023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75" y="1376363"/>
                        <a:ext cx="5681663" cy="410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94386"/>
              </p:ext>
            </p:extLst>
          </p:nvPr>
        </p:nvGraphicFramePr>
        <p:xfrm>
          <a:off x="3997325" y="2193925"/>
          <a:ext cx="4195763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5" name="CS ChemDraw Drawing" r:id="rId3" imgW="4195213" imgH="2468880" progId="ChemDraw.Document.6.0">
                  <p:embed/>
                </p:oleObj>
              </mc:Choice>
              <mc:Fallback>
                <p:oleObj name="CS ChemDraw Drawing" r:id="rId3" imgW="4195213" imgH="2468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7325" y="2193925"/>
                        <a:ext cx="4195763" cy="246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Lipshutz</a:t>
            </a:r>
            <a:r>
              <a:rPr lang="pl-PL" altLang="pl-PL" b="1" dirty="0" smtClean="0"/>
              <a:t> and </a:t>
            </a:r>
            <a:r>
              <a:rPr lang="pl-PL" altLang="pl-PL" b="1" dirty="0" err="1" smtClean="0"/>
              <a:t>reactions</a:t>
            </a:r>
            <a:r>
              <a:rPr lang="pl-PL" altLang="pl-PL" b="1" dirty="0" smtClean="0"/>
              <a:t> in </a:t>
            </a:r>
            <a:r>
              <a:rPr lang="pl-PL" altLang="pl-PL" b="1" dirty="0" err="1" smtClean="0"/>
              <a:t>micelles</a:t>
            </a:r>
            <a:endParaRPr lang="pl-PL" altLang="pl-PL" b="1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199794"/>
            <a:ext cx="5743475" cy="30155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242" y="4170798"/>
            <a:ext cx="3168352" cy="2687202"/>
          </a:xfrm>
          <a:prstGeom prst="rect">
            <a:avLst/>
          </a:prstGeom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952042"/>
              </p:ext>
            </p:extLst>
          </p:nvPr>
        </p:nvGraphicFramePr>
        <p:xfrm>
          <a:off x="1415480" y="1628800"/>
          <a:ext cx="4010025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6" name="CS ChemDraw Drawing" r:id="rId5" imgW="4010650" imgH="4546953" progId="ChemDraw.Document.6.0">
                  <p:embed/>
                </p:oleObj>
              </mc:Choice>
              <mc:Fallback>
                <p:oleObj name="CS ChemDraw Drawing" r:id="rId5" imgW="4010650" imgH="45469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5480" y="1628800"/>
                        <a:ext cx="4010025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Lipshutz</a:t>
            </a:r>
            <a:r>
              <a:rPr lang="pl-PL" altLang="pl-PL" b="1" dirty="0"/>
              <a:t> and </a:t>
            </a:r>
            <a:r>
              <a:rPr lang="pl-PL" altLang="pl-PL" b="1" dirty="0" err="1"/>
              <a:t>reactions</a:t>
            </a:r>
            <a:r>
              <a:rPr lang="pl-PL" altLang="pl-PL" b="1" dirty="0"/>
              <a:t> in </a:t>
            </a:r>
            <a:r>
              <a:rPr lang="pl-PL" altLang="pl-PL" b="1" dirty="0" err="1"/>
              <a:t>micelles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6236"/>
              </p:ext>
            </p:extLst>
          </p:nvPr>
        </p:nvGraphicFramePr>
        <p:xfrm>
          <a:off x="2362200" y="1058863"/>
          <a:ext cx="7466013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0" name="CS ChemDraw Drawing" r:id="rId3" imgW="7465599" imgH="4739217" progId="ChemDraw.Document.6.0">
                  <p:embed/>
                </p:oleObj>
              </mc:Choice>
              <mc:Fallback>
                <p:oleObj name="CS ChemDraw Drawing" r:id="rId3" imgW="7465599" imgH="47392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058863"/>
                        <a:ext cx="7466013" cy="473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Suzuki (MIDA)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32133"/>
              </p:ext>
            </p:extLst>
          </p:nvPr>
        </p:nvGraphicFramePr>
        <p:xfrm>
          <a:off x="2695575" y="1774825"/>
          <a:ext cx="6799263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2" name="CS ChemDraw Drawing" r:id="rId3" imgW="6799747" imgH="3305175" progId="ChemDraw.Document.6.0">
                  <p:embed/>
                </p:oleObj>
              </mc:Choice>
              <mc:Fallback>
                <p:oleObj name="CS ChemDraw Drawing" r:id="rId3" imgW="6799747" imgH="33051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575" y="1774825"/>
                        <a:ext cx="6799263" cy="330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Couplings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80175"/>
              </p:ext>
            </p:extLst>
          </p:nvPr>
        </p:nvGraphicFramePr>
        <p:xfrm>
          <a:off x="2852738" y="938213"/>
          <a:ext cx="6484937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6" name="CS ChemDraw Drawing" r:id="rId3" imgW="6484473" imgH="4980164" progId="ChemDraw.Document.6.0">
                  <p:embed/>
                </p:oleObj>
              </mc:Choice>
              <mc:Fallback>
                <p:oleObj name="CS ChemDraw Drawing" r:id="rId3" imgW="6484473" imgH="4980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938213"/>
                        <a:ext cx="6484937" cy="497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LiBH</a:t>
            </a:r>
            <a:r>
              <a:rPr lang="pl-PL" altLang="pl-PL" b="1" baseline="-25000" dirty="0" smtClean="0"/>
              <a:t>4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65288"/>
              </p:ext>
            </p:extLst>
          </p:nvPr>
        </p:nvGraphicFramePr>
        <p:xfrm>
          <a:off x="1501775" y="2198688"/>
          <a:ext cx="918845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4" name="CS ChemDraw Drawing" r:id="rId3" imgW="9188108" imgH="2459736" progId="ChemDraw.Document.6.0">
                  <p:embed/>
                </p:oleObj>
              </mc:Choice>
              <mc:Fallback>
                <p:oleObj name="CS ChemDraw Drawing" r:id="rId3" imgW="9188108" imgH="24597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775" y="2198688"/>
                        <a:ext cx="9188450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Micelles</a:t>
            </a:r>
            <a:endParaRPr lang="pl-PL" altLang="pl-PL" b="1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95" y="1188740"/>
            <a:ext cx="10031705" cy="53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67335"/>
              </p:ext>
            </p:extLst>
          </p:nvPr>
        </p:nvGraphicFramePr>
        <p:xfrm>
          <a:off x="57150" y="177800"/>
          <a:ext cx="12079288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6" name="CS ChemDraw Drawing" r:id="rId3" imgW="12078818" imgH="6503047" progId="ChemDraw.Document.6.0">
                  <p:embed/>
                </p:oleObj>
              </mc:Choice>
              <mc:Fallback>
                <p:oleObj name="CS ChemDraw Drawing" r:id="rId3" imgW="12078818" imgH="65030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177800"/>
                        <a:ext cx="12079288" cy="650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98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34494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D. W. Stephan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Angew</a:t>
            </a:r>
            <a:r>
              <a:rPr lang="pl-PL" sz="2400" i="1" dirty="0" smtClean="0">
                <a:latin typeface="Comic Sans MS" panose="030F0702030302020204" pitchFamily="66" charset="0"/>
              </a:rPr>
              <a:t>. Chem.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Int</a:t>
            </a:r>
            <a:r>
              <a:rPr lang="pl-PL" sz="2400" i="1" dirty="0" smtClean="0">
                <a:latin typeface="Comic Sans MS" panose="030F0702030302020204" pitchFamily="66" charset="0"/>
              </a:rPr>
              <a:t>. Ed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2015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54</a:t>
            </a:r>
            <a:r>
              <a:rPr lang="pl-PL" sz="2400" dirty="0" smtClean="0">
                <a:latin typeface="Comic Sans MS" panose="030F0702030302020204" pitchFamily="66" charset="0"/>
              </a:rPr>
              <a:t>, 6400.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B. H. </a:t>
            </a:r>
            <a:r>
              <a:rPr lang="pl-PL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Lipshutz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Green Chem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2014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16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3660.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B. H. </a:t>
            </a:r>
            <a:r>
              <a:rPr lang="pl-PL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Lipshutz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J. Org. </a:t>
            </a:r>
            <a:r>
              <a:rPr lang="pl-PL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Chem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2017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82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2806.</a:t>
            </a:r>
            <a:endParaRPr lang="pl-P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zawartości 19"/>
          <p:cNvSpPr txBox="1">
            <a:spLocks/>
          </p:cNvSpPr>
          <p:nvPr/>
        </p:nvSpPr>
        <p:spPr>
          <a:xfrm>
            <a:off x="623392" y="4149080"/>
            <a:ext cx="10945216" cy="251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Borane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complexes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68666"/>
              </p:ext>
            </p:extLst>
          </p:nvPr>
        </p:nvGraphicFramePr>
        <p:xfrm>
          <a:off x="2849563" y="1246188"/>
          <a:ext cx="6491287" cy="436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7" name="CS ChemDraw Drawing" r:id="rId3" imgW="6490888" imgH="4363351" progId="ChemDraw.Document.6.0">
                  <p:embed/>
                </p:oleObj>
              </mc:Choice>
              <mc:Fallback>
                <p:oleObj name="CS ChemDraw Drawing" r:id="rId3" imgW="6490888" imgH="43633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9563" y="1246188"/>
                        <a:ext cx="6491287" cy="436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RCOOR →RCHO </a:t>
            </a:r>
            <a:r>
              <a:rPr lang="pl-PL" altLang="pl-PL" b="1" dirty="0" smtClean="0">
                <a:solidFill>
                  <a:srgbClr val="FF0000"/>
                </a:solidFill>
              </a:rPr>
              <a:t>DIBAL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24236"/>
              </p:ext>
            </p:extLst>
          </p:nvPr>
        </p:nvGraphicFramePr>
        <p:xfrm>
          <a:off x="2016125" y="1284288"/>
          <a:ext cx="8159750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0" name="CS ChemDraw Drawing" r:id="rId3" imgW="8159486" imgH="4288536" progId="ChemDraw.Document.6.0">
                  <p:embed/>
                </p:oleObj>
              </mc:Choice>
              <mc:Fallback>
                <p:oleObj name="CS ChemDraw Drawing" r:id="rId3" imgW="8159486" imgH="4288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25" y="1284288"/>
                        <a:ext cx="8159750" cy="428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RCOOR →RCHO </a:t>
            </a:r>
            <a:r>
              <a:rPr lang="pl-PL" altLang="pl-PL" b="1" dirty="0" smtClean="0">
                <a:solidFill>
                  <a:srgbClr val="FF0000"/>
                </a:solidFill>
              </a:rPr>
              <a:t>LTEAH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17101"/>
              </p:ext>
            </p:extLst>
          </p:nvPr>
        </p:nvGraphicFramePr>
        <p:xfrm>
          <a:off x="3197225" y="1117600"/>
          <a:ext cx="5795963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86" name="CS ChemDraw Drawing" r:id="rId3" imgW="5795985" imgH="4620629" progId="ChemDraw.Document.6.0">
                  <p:embed/>
                </p:oleObj>
              </mc:Choice>
              <mc:Fallback>
                <p:oleObj name="CS ChemDraw Drawing" r:id="rId3" imgW="5795985" imgH="46206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225" y="1117600"/>
                        <a:ext cx="5795963" cy="46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46314"/>
              </p:ext>
            </p:extLst>
          </p:nvPr>
        </p:nvGraphicFramePr>
        <p:xfrm>
          <a:off x="1487488" y="1268760"/>
          <a:ext cx="903255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>
                  <a:extLst>
                    <a:ext uri="{9D8B030D-6E8A-4147-A177-3AD203B41FA5}">
                      <a16:colId xmlns:a16="http://schemas.microsoft.com/office/drawing/2014/main" val="1281858419"/>
                    </a:ext>
                  </a:extLst>
                </a:gridCol>
                <a:gridCol w="924544">
                  <a:extLst>
                    <a:ext uri="{9D8B030D-6E8A-4147-A177-3AD203B41FA5}">
                      <a16:colId xmlns:a16="http://schemas.microsoft.com/office/drawing/2014/main" val="4056296173"/>
                    </a:ext>
                  </a:extLst>
                </a:gridCol>
                <a:gridCol w="1290365">
                  <a:extLst>
                    <a:ext uri="{9D8B030D-6E8A-4147-A177-3AD203B41FA5}">
                      <a16:colId xmlns:a16="http://schemas.microsoft.com/office/drawing/2014/main" val="3014238318"/>
                    </a:ext>
                  </a:extLst>
                </a:gridCol>
                <a:gridCol w="1290365">
                  <a:extLst>
                    <a:ext uri="{9D8B030D-6E8A-4147-A177-3AD203B41FA5}">
                      <a16:colId xmlns:a16="http://schemas.microsoft.com/office/drawing/2014/main" val="3289069169"/>
                    </a:ext>
                  </a:extLst>
                </a:gridCol>
                <a:gridCol w="1290365">
                  <a:extLst>
                    <a:ext uri="{9D8B030D-6E8A-4147-A177-3AD203B41FA5}">
                      <a16:colId xmlns:a16="http://schemas.microsoft.com/office/drawing/2014/main" val="1089736593"/>
                    </a:ext>
                  </a:extLst>
                </a:gridCol>
                <a:gridCol w="964999">
                  <a:extLst>
                    <a:ext uri="{9D8B030D-6E8A-4147-A177-3AD203B41FA5}">
                      <a16:colId xmlns:a16="http://schemas.microsoft.com/office/drawing/2014/main" val="1826237387"/>
                    </a:ext>
                  </a:extLst>
                </a:gridCol>
                <a:gridCol w="1615731">
                  <a:extLst>
                    <a:ext uri="{9D8B030D-6E8A-4147-A177-3AD203B41FA5}">
                      <a16:colId xmlns:a16="http://schemas.microsoft.com/office/drawing/2014/main" val="963818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Iminium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ions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Acid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chloride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Aldehyde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Ester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Amide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Carboxylate</a:t>
                      </a:r>
                      <a:r>
                        <a:rPr lang="pl-PL" dirty="0" smtClean="0"/>
                        <a:t> salt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7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LiAlH</a:t>
                      </a:r>
                      <a:r>
                        <a:rPr lang="pl-PL" dirty="0" smtClean="0"/>
                        <a:t> </a:t>
                      </a:r>
                      <a:r>
                        <a:rPr lang="pl-PL" baseline="-25000" dirty="0" smtClean="0"/>
                        <a:t>4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9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DIBAL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NaAlH</a:t>
                      </a:r>
                      <a:r>
                        <a:rPr lang="pl-PL" dirty="0" smtClean="0"/>
                        <a:t>(O-</a:t>
                      </a:r>
                      <a:r>
                        <a:rPr lang="pl-PL" i="1" dirty="0" smtClean="0"/>
                        <a:t>t</a:t>
                      </a:r>
                      <a:r>
                        <a:rPr lang="pl-PL" dirty="0" smtClean="0"/>
                        <a:t>-</a:t>
                      </a:r>
                      <a:r>
                        <a:rPr lang="pl-PL" dirty="0" err="1" smtClean="0"/>
                        <a:t>Bu</a:t>
                      </a:r>
                      <a:r>
                        <a:rPr lang="pl-PL" dirty="0" smtClean="0"/>
                        <a:t>)</a:t>
                      </a:r>
                      <a:r>
                        <a:rPr lang="pl-PL" baseline="-25000" dirty="0" smtClean="0"/>
                        <a:t>3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2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AlH</a:t>
                      </a:r>
                      <a:r>
                        <a:rPr lang="pl-PL" baseline="-25000" dirty="0" smtClean="0"/>
                        <a:t>3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NaBH</a:t>
                      </a:r>
                      <a:r>
                        <a:rPr lang="pl-PL" baseline="-25000" dirty="0" smtClean="0"/>
                        <a:t>4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NaCNBH</a:t>
                      </a:r>
                      <a:r>
                        <a:rPr lang="pl-PL" baseline="-25000" dirty="0" smtClean="0"/>
                        <a:t>3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7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Na(</a:t>
                      </a:r>
                      <a:r>
                        <a:rPr lang="pl-PL" dirty="0" err="1" smtClean="0"/>
                        <a:t>AcO</a:t>
                      </a:r>
                      <a:r>
                        <a:rPr lang="pl-PL" dirty="0" smtClean="0"/>
                        <a:t>)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dirty="0" smtClean="0"/>
                        <a:t>BH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08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6</a:t>
                      </a:r>
                      <a:endParaRPr lang="pl-PL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 (</a:t>
                      </a:r>
                      <a:r>
                        <a:rPr lang="pl-PL" dirty="0" err="1" smtClean="0"/>
                        <a:t>slow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9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Li(Et)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dirty="0" smtClean="0"/>
                        <a:t>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6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cat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67664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Reductants</a:t>
            </a:r>
            <a:r>
              <a:rPr lang="pl-PL" altLang="pl-PL" b="1" dirty="0" smtClean="0"/>
              <a:t> - </a:t>
            </a:r>
            <a:r>
              <a:rPr lang="pl-PL" altLang="pl-PL" b="1" dirty="0" err="1" smtClean="0"/>
              <a:t>comparison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COCl</a:t>
            </a:r>
            <a:r>
              <a:rPr lang="pl-PL" altLang="pl-PL" b="1" dirty="0"/>
              <a:t> → CHO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18835"/>
              </p:ext>
            </p:extLst>
          </p:nvPr>
        </p:nvGraphicFramePr>
        <p:xfrm>
          <a:off x="3508375" y="1042565"/>
          <a:ext cx="5175250" cy="53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92" name="CS ChemDraw Drawing" r:id="rId3" imgW="5175566" imgH="5338849" progId="ChemDraw.Document.6.0">
                  <p:embed/>
                </p:oleObj>
              </mc:Choice>
              <mc:Fallback>
                <p:oleObj name="CS ChemDraw Drawing" r:id="rId3" imgW="5175566" imgH="53388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75" y="1042565"/>
                        <a:ext cx="5175250" cy="533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RCONR</a:t>
            </a:r>
            <a:r>
              <a:rPr lang="pl-PL" altLang="pl-PL" b="1" baseline="-25000" dirty="0"/>
              <a:t>2</a:t>
            </a:r>
            <a:r>
              <a:rPr lang="pl-PL" altLang="pl-PL" b="1" dirty="0"/>
              <a:t> → </a:t>
            </a:r>
            <a:r>
              <a:rPr lang="pl-PL" altLang="pl-PL" b="1" dirty="0" smtClean="0"/>
              <a:t>RCH</a:t>
            </a:r>
            <a:r>
              <a:rPr lang="pl-PL" altLang="pl-PL" b="1" baseline="-25000" dirty="0" smtClean="0"/>
              <a:t>2</a:t>
            </a:r>
            <a:r>
              <a:rPr lang="pl-PL" altLang="pl-PL" b="1" dirty="0" smtClean="0"/>
              <a:t>NR</a:t>
            </a:r>
            <a:r>
              <a:rPr lang="pl-PL" altLang="pl-PL" b="1" baseline="-25000" dirty="0" smtClean="0"/>
              <a:t>2</a:t>
            </a:r>
            <a:endParaRPr lang="pl-PL" altLang="pl-PL" b="1" baseline="-25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49780"/>
              </p:ext>
            </p:extLst>
          </p:nvPr>
        </p:nvGraphicFramePr>
        <p:xfrm>
          <a:off x="1462088" y="1182688"/>
          <a:ext cx="9267825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5" name="CS ChemDraw Drawing" r:id="rId3" imgW="9267168" imgH="4491367" progId="ChemDraw.Document.6.0">
                  <p:embed/>
                </p:oleObj>
              </mc:Choice>
              <mc:Fallback>
                <p:oleObj name="CS ChemDraw Drawing" r:id="rId3" imgW="9267168" imgH="44913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2088" y="1182688"/>
                        <a:ext cx="9267825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24541</TotalTime>
  <Words>221</Words>
  <Application>Microsoft Office PowerPoint</Application>
  <PresentationFormat>Panoramiczny</PresentationFormat>
  <Paragraphs>100</Paragraphs>
  <Slides>32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Pizystrat</cp:lastModifiedBy>
  <cp:revision>1107</cp:revision>
  <dcterms:created xsi:type="dcterms:W3CDTF">2011-09-23T22:16:49Z</dcterms:created>
  <dcterms:modified xsi:type="dcterms:W3CDTF">2019-01-11T19:24:01Z</dcterms:modified>
</cp:coreProperties>
</file>